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7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0779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66611" y="2603932"/>
            <a:ext cx="6625391" cy="628084"/>
          </a:xfrm>
        </p:spPr>
        <p:txBody>
          <a:bodyPr anchor="b"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82393" y="3352390"/>
            <a:ext cx="4793825" cy="38140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6109" y="2509561"/>
            <a:ext cx="4455864" cy="984940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6109" y="3612115"/>
            <a:ext cx="4455864" cy="583029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407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87983"/>
            <a:ext cx="5157787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407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87983"/>
            <a:ext cx="5183188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600" strike="noStrike" noProof="1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5484" y="1320800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7"/>
          <p:cNvSpPr/>
          <p:nvPr/>
        </p:nvSpPr>
        <p:spPr>
          <a:xfrm>
            <a:off x="3524251" y="1108075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53200" y="3150000"/>
            <a:ext cx="4399200" cy="831600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5052" y="365125"/>
            <a:ext cx="1808747" cy="5811838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46432" cy="5811838"/>
          </a:xfrm>
        </p:spPr>
        <p:txBody>
          <a:bodyPr vert="eaVert"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97417" y="331788"/>
            <a:ext cx="10856383" cy="48736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2016/8/4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0815" algn="just" defTabSz="685800" rtl="0" eaLnBrk="1" latinLnBrk="0" hangingPunct="1">
        <a:lnSpc>
          <a:spcPct val="130000"/>
        </a:lnSpc>
        <a:spcBef>
          <a:spcPts val="900"/>
        </a:spcBef>
        <a:buClr>
          <a:schemeClr val="accent1"/>
        </a:buClr>
        <a:buSzPct val="80000"/>
        <a:buFont typeface="Wingdings" pitchFamily="2" charset="2"/>
        <a:buChar char="p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5155" indent="-267335" algn="just" defTabSz="68580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Font typeface="Wingdings" pitchFamily="2" charset="2"/>
        <a:buChar char="p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pctpress.com.tw/ks_file/clock.jpg&amp;imgrefurl=http://www.pctpress.com.tw/ks_file/191.htm&amp;h=330&amp;w=321&amp;sz=17&amp;tbnid=b_D63IBWoqoJ:&amp;tbnh=113&amp;tbnw=110&amp;start=25&amp;prev=/images?q%3Dclock%26start%3D20%26hl%3Dzh-CN%26lr%3D%26newwindow%3D1%26sa%3D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39.jpeg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3073"/>
          <p:cNvSpPr>
            <a:spLocks noGrp="1"/>
          </p:cNvSpPr>
          <p:nvPr>
            <p:ph type="ctrTitle"/>
          </p:nvPr>
        </p:nvSpPr>
        <p:spPr>
          <a:xfrm>
            <a:off x="1992313" y="115888"/>
            <a:ext cx="8382000" cy="1470025"/>
          </a:xfrm>
        </p:spPr>
        <p:txBody>
          <a:bodyPr lIns="91440" tIns="45720" rIns="91440" bIns="45720" anchor="ctr"/>
          <a:lstStyle/>
          <a:p>
            <a:pPr defTabSz="914400">
              <a:buChar char="•"/>
            </a:pP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Unit 2 </a:t>
            </a:r>
            <a:b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</a:b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What time do you go to school?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5448300" y="981075"/>
            <a:ext cx="4537075" cy="25050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>
              <a:lnSpc>
                <a:spcPct val="120000"/>
              </a:lnSpc>
            </a:pPr>
            <a:r>
              <a:rPr lang="en-US" altLang="zh-CN" sz="4400" b="1">
                <a:latin typeface="Times New Roman" pitchFamily="2" charset="0"/>
                <a:ea typeface="宋体" charset="-122"/>
              </a:rPr>
              <a:t>What time is it? </a:t>
            </a:r>
          </a:p>
          <a:p>
            <a:pPr lvl="0" defTabSz="762000">
              <a:lnSpc>
                <a:spcPct val="120000"/>
              </a:lnSpc>
            </a:pPr>
            <a:r>
              <a:rPr lang="en-US" altLang="zh-CN" sz="4400" b="1">
                <a:latin typeface="Times New Roman" pitchFamily="2" charset="0"/>
                <a:ea typeface="宋体" charset="-122"/>
              </a:rPr>
              <a:t>It's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one fifty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.</a:t>
            </a:r>
          </a:p>
          <a:p>
            <a:pPr lvl="0" defTabSz="762000">
              <a:lnSpc>
                <a:spcPct val="120000"/>
              </a:lnSpc>
            </a:pPr>
            <a:endParaRPr lang="en-US" altLang="zh-CN" sz="4400" b="1">
              <a:solidFill>
                <a:srgbClr val="3333FF"/>
              </a:solidFill>
              <a:latin typeface="Times New Roman" pitchFamily="2" charset="0"/>
              <a:ea typeface="宋体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448300" y="4005263"/>
            <a:ext cx="4679950" cy="25050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>
              <a:lnSpc>
                <a:spcPct val="120000"/>
              </a:lnSpc>
            </a:pPr>
            <a:r>
              <a:rPr lang="zh-CN" altLang="en-US" sz="4400" b="1" dirty="0">
                <a:latin typeface="Times New Roman" pitchFamily="2" charset="0"/>
                <a:ea typeface="宋体" charset="-122"/>
              </a:rPr>
              <a:t>What time is it?</a:t>
            </a:r>
            <a:r>
              <a:rPr lang="zh-CN" altLang="en-US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</a:p>
          <a:p>
            <a:pPr lvl="0" defTabSz="762000">
              <a:lnSpc>
                <a:spcPct val="120000"/>
              </a:lnSpc>
            </a:pPr>
            <a:r>
              <a:rPr lang="zh-CN" altLang="en-US" sz="4400" b="1" dirty="0">
                <a:latin typeface="Times New Roman" pitchFamily="2" charset="0"/>
                <a:ea typeface="宋体" charset="-122"/>
              </a:rPr>
              <a:t>It</a:t>
            </a:r>
            <a:r>
              <a:rPr lang="en-US" altLang="zh-CN" sz="4400" b="1" dirty="0"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400" b="1" dirty="0">
                <a:latin typeface="Times New Roman" pitchFamily="2" charset="0"/>
                <a:ea typeface="宋体" charset="-122"/>
              </a:rPr>
              <a:t>s </a:t>
            </a:r>
            <a:r>
              <a:rPr lang="zh-CN" altLang="en-US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seven fifty-two</a:t>
            </a:r>
            <a:r>
              <a:rPr lang="zh-CN" altLang="en-US" sz="4400" b="1" dirty="0">
                <a:latin typeface="Times New Roman" pitchFamily="2" charset="0"/>
                <a:ea typeface="宋体" charset="-122"/>
              </a:rPr>
              <a:t>. </a:t>
            </a:r>
          </a:p>
          <a:p>
            <a:pPr lvl="0" defTabSz="762000">
              <a:lnSpc>
                <a:spcPct val="120000"/>
              </a:lnSpc>
            </a:pPr>
            <a:endParaRPr lang="zh-CN" altLang="en-US" sz="4400" b="1" dirty="0">
              <a:latin typeface="Times New Roman" pitchFamily="2" charset="0"/>
              <a:ea typeface="宋体" charset="-122"/>
            </a:endParaRPr>
          </a:p>
        </p:txBody>
      </p:sp>
      <p:pic>
        <p:nvPicPr>
          <p:cNvPr id="19459" name="图片 17411" descr="clock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3717925"/>
            <a:ext cx="3000375" cy="2743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60" name="图片 17412" descr="1，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88" y="809625"/>
            <a:ext cx="3000375" cy="25812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94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749300"/>
            <a:ext cx="2763838" cy="26209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59" name="矩形 19458"/>
          <p:cNvSpPr/>
          <p:nvPr/>
        </p:nvSpPr>
        <p:spPr>
          <a:xfrm>
            <a:off x="5303838" y="908050"/>
            <a:ext cx="5257800" cy="2103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What time is it? </a:t>
            </a:r>
          </a:p>
          <a:p>
            <a:pPr lvl="0"/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It’s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Times New Roman" pitchFamily="2" charset="0"/>
              </a:rPr>
              <a:t> seven thirty </a:t>
            </a:r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. </a:t>
            </a:r>
          </a:p>
          <a:p>
            <a:pPr lvl="0"/>
            <a:endParaRPr lang="en-US" altLang="zh-CN" sz="4400" b="1">
              <a:latin typeface="Times New Roman" pitchFamily="2" charset="0"/>
              <a:ea typeface="Times New Roman" pitchFamily="2" charset="0"/>
            </a:endParaRPr>
          </a:p>
        </p:txBody>
      </p:sp>
      <p:pic>
        <p:nvPicPr>
          <p:cNvPr id="20483" name="图片 1945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3644900"/>
            <a:ext cx="2736850" cy="27368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61" name="矩形 19460"/>
          <p:cNvSpPr/>
          <p:nvPr/>
        </p:nvSpPr>
        <p:spPr>
          <a:xfrm>
            <a:off x="5227638" y="3879850"/>
            <a:ext cx="4572000" cy="2103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What time is it? </a:t>
            </a:r>
          </a:p>
          <a:p>
            <a:pPr lvl="0"/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It’s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Times New Roman" pitchFamily="2" charset="0"/>
              </a:rPr>
              <a:t> one thirty </a:t>
            </a:r>
            <a:r>
              <a:rPr lang="en-US" altLang="zh-CN" sz="4400" b="1">
                <a:latin typeface="Times New Roman" pitchFamily="2" charset="0"/>
                <a:ea typeface="Times New Roman" pitchFamily="2" charset="0"/>
              </a:rPr>
              <a:t>. </a:t>
            </a:r>
          </a:p>
          <a:p>
            <a:pPr lvl="0"/>
            <a:endParaRPr lang="en-US" altLang="zh-CN" sz="4400" b="1">
              <a:latin typeface="Times New Roman" pitchFamily="2" charset="0"/>
              <a:ea typeface="Times New Rom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6" t="17099" r="19258" b="16623"/>
          <a:stretch>
            <a:fillRect/>
          </a:stretch>
        </p:blipFill>
        <p:spPr>
          <a:xfrm>
            <a:off x="4656138" y="1123950"/>
            <a:ext cx="2516187" cy="25733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1506" name="Picture 1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87" t="15369" r="14659" b="17096"/>
          <a:stretch>
            <a:fillRect/>
          </a:stretch>
        </p:blipFill>
        <p:spPr>
          <a:xfrm>
            <a:off x="2063750" y="1195388"/>
            <a:ext cx="2592388" cy="25193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1507" name="Picture 1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86" t="13637" r="13518" b="17642"/>
          <a:stretch>
            <a:fillRect/>
          </a:stretch>
        </p:blipFill>
        <p:spPr>
          <a:xfrm>
            <a:off x="7104063" y="1052513"/>
            <a:ext cx="2952750" cy="2654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1508" name="Picture 1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9" t="13637" r="16136" b="17938"/>
          <a:stretch>
            <a:fillRect/>
          </a:stretch>
        </p:blipFill>
        <p:spPr>
          <a:xfrm>
            <a:off x="2063750" y="3789363"/>
            <a:ext cx="2447925" cy="25320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1509" name="Picture 1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48" t="13637" r="11769" b="18250"/>
          <a:stretch>
            <a:fillRect/>
          </a:stretch>
        </p:blipFill>
        <p:spPr>
          <a:xfrm>
            <a:off x="4511675" y="3860800"/>
            <a:ext cx="2952750" cy="2533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1510" name="Picture 1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8" t="20068" r="11490" b="17944"/>
          <a:stretch>
            <a:fillRect/>
          </a:stretch>
        </p:blipFill>
        <p:spPr>
          <a:xfrm>
            <a:off x="7248525" y="4149725"/>
            <a:ext cx="2792413" cy="23034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1511" name="Text Box 123"/>
          <p:cNvSpPr txBox="1"/>
          <p:nvPr/>
        </p:nvSpPr>
        <p:spPr>
          <a:xfrm>
            <a:off x="3649663" y="142875"/>
            <a:ext cx="619125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What time is it?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1524000" y="1943100"/>
            <a:ext cx="8229600" cy="1981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1.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</a:rPr>
              <a:t>整点：</a:t>
            </a: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endParaRPr lang="en-US" altLang="zh-CN" sz="3200" b="1" dirty="0">
              <a:latin typeface="Times New Roman" pitchFamily="18" charset="0"/>
              <a:ea typeface="宋体" pitchFamily="2" charset="-122"/>
            </a:endParaRPr>
          </a:p>
          <a:p>
            <a:pPr marL="342900" lvl="0" indent="-342900" eaLnBrk="0" hangingPunct="0">
              <a:spcBef>
                <a:spcPct val="20000"/>
              </a:spcBef>
              <a:buChar char="•"/>
            </a:pPr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2.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</a:rPr>
              <a:t>整点</a:t>
            </a:r>
            <a:r>
              <a:rPr lang="en-US" altLang="zh-CN" sz="3200" b="1" dirty="0">
                <a:latin typeface="Times New Roman" pitchFamily="18" charset="0"/>
                <a:ea typeface="宋体" pitchFamily="2" charset="-122"/>
              </a:rPr>
              <a:t>+</a:t>
            </a:r>
            <a:r>
              <a:rPr lang="zh-CN" altLang="en-US" sz="3200" b="1" dirty="0">
                <a:latin typeface="Times New Roman" pitchFamily="18" charset="0"/>
                <a:ea typeface="宋体" pitchFamily="2" charset="-122"/>
              </a:rPr>
              <a:t>分钟：</a:t>
            </a:r>
            <a:endParaRPr lang="en-US" altLang="zh-CN" sz="3200" b="1" dirty="0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530" name="WordArt 4"/>
          <p:cNvSpPr/>
          <p:nvPr/>
        </p:nvSpPr>
        <p:spPr>
          <a:xfrm>
            <a:off x="1524000" y="614363"/>
            <a:ext cx="91440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charset="0"/>
                <a:ea typeface="宋体" charset="0"/>
              </a:rPr>
              <a:t>观察与思考：怎样用英语表达时间？</a:t>
            </a:r>
          </a:p>
        </p:txBody>
      </p:sp>
      <p:sp>
        <p:nvSpPr>
          <p:cNvPr id="21508" name="WordArt 5"/>
          <p:cNvSpPr/>
          <p:nvPr/>
        </p:nvSpPr>
        <p:spPr>
          <a:xfrm>
            <a:off x="8258175" y="2132013"/>
            <a:ext cx="223202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069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charset="0"/>
                <a:ea typeface="宋体" charset="0"/>
              </a:rPr>
              <a:t>顺读法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1752600" y="4424363"/>
            <a:ext cx="7239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3200" b="1" dirty="0">
                <a:latin typeface="Arial" pitchFamily="34" charset="0"/>
                <a:ea typeface="宋体" pitchFamily="2" charset="-122"/>
              </a:rPr>
              <a:t>3.问几点了所用的句子</a:t>
            </a:r>
            <a:r>
              <a:rPr lang="en-US" altLang="zh-CN" sz="3200" b="1" dirty="0">
                <a:latin typeface="Arial" pitchFamily="34" charset="0"/>
                <a:ea typeface="宋体" pitchFamily="2" charset="-122"/>
              </a:rPr>
              <a:t>; </a:t>
            </a:r>
            <a:r>
              <a:rPr lang="zh-CN" altLang="en-US" sz="3200" b="1" dirty="0">
                <a:latin typeface="Arial" pitchFamily="34" charset="0"/>
                <a:ea typeface="宋体" pitchFamily="2" charset="-122"/>
              </a:rPr>
              <a:t>如何回答：</a:t>
            </a:r>
          </a:p>
        </p:txBody>
      </p:sp>
      <p:sp>
        <p:nvSpPr>
          <p:cNvPr id="9223" name="Text Box 7"/>
          <p:cNvSpPr txBox="1"/>
          <p:nvPr/>
        </p:nvSpPr>
        <p:spPr>
          <a:xfrm>
            <a:off x="1868488" y="2471738"/>
            <a:ext cx="63246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点钟数 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+</a:t>
            </a:r>
            <a:r>
              <a:rPr lang="en-US" altLang="zh-CN" sz="2800" b="1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o’clock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如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9:00 nine o’clock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1851025" y="3800475"/>
            <a:ext cx="67818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点钟数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+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分钟数 如 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10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：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13  </a:t>
            </a:r>
            <a:r>
              <a:rPr lang="en-US" altLang="zh-CN" sz="2800" b="1" dirty="0">
                <a:solidFill>
                  <a:srgbClr val="CC0000"/>
                </a:solidFill>
                <a:latin typeface="Arial" pitchFamily="34" charset="0"/>
                <a:ea typeface="宋体" pitchFamily="2" charset="-122"/>
              </a:rPr>
              <a:t>ten thirteen</a:t>
            </a:r>
          </a:p>
        </p:txBody>
      </p:sp>
      <p:sp>
        <p:nvSpPr>
          <p:cNvPr id="9225" name="Text Box 9"/>
          <p:cNvSpPr txBox="1"/>
          <p:nvPr/>
        </p:nvSpPr>
        <p:spPr>
          <a:xfrm>
            <a:off x="1922463" y="5033963"/>
            <a:ext cx="6781800" cy="1200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What time is it ?    / What</a:t>
            </a:r>
            <a:r>
              <a:rPr lang="en-US" altLang="zh-CN" sz="2800" b="1" dirty="0">
                <a:latin typeface="Arial" pitchFamily="34" charset="0"/>
                <a:ea typeface="宋体" pitchFamily="2" charset="-122"/>
              </a:rPr>
              <a:t>'</a:t>
            </a: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s the time ?</a:t>
            </a:r>
          </a:p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Arial" pitchFamily="34" charset="0"/>
                <a:ea typeface="宋体" pitchFamily="2" charset="-122"/>
              </a:rPr>
              <a:t>It's + 时间</a:t>
            </a:r>
            <a:endParaRPr lang="en-US" altLang="zh-CN" sz="2800" b="1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9223" grpId="0"/>
      <p:bldP spid="9224" grpId="0"/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008919104041769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1409700"/>
            <a:ext cx="2608263" cy="1841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43" name="Text Box 6"/>
          <p:cNvSpPr txBox="1"/>
          <p:nvPr/>
        </p:nvSpPr>
        <p:spPr>
          <a:xfrm>
            <a:off x="2063750" y="3281363"/>
            <a:ext cx="18288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get up</a:t>
            </a:r>
          </a:p>
        </p:txBody>
      </p:sp>
      <p:sp>
        <p:nvSpPr>
          <p:cNvPr id="10244" name="Text Box 7"/>
          <p:cNvSpPr txBox="1"/>
          <p:nvPr/>
        </p:nvSpPr>
        <p:spPr>
          <a:xfrm>
            <a:off x="5016500" y="3281363"/>
            <a:ext cx="22796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get dressed</a:t>
            </a:r>
          </a:p>
        </p:txBody>
      </p:sp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4727575" y="1265238"/>
          <a:ext cx="24495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2095500" imgH="2009775" progId="PBrush">
                  <p:embed/>
                </p:oleObj>
              </mc:Choice>
              <mc:Fallback>
                <p:oleObj r:id="rId4" imgW="2095500" imgH="200977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575" y="1265238"/>
                        <a:ext cx="2449513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10" descr="3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50" y="4144963"/>
            <a:ext cx="1114425" cy="1714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47" name="Text Box 11"/>
          <p:cNvSpPr txBox="1"/>
          <p:nvPr/>
        </p:nvSpPr>
        <p:spPr>
          <a:xfrm>
            <a:off x="2063750" y="6089650"/>
            <a:ext cx="22796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brush teeth</a:t>
            </a:r>
          </a:p>
        </p:txBody>
      </p:sp>
      <p:sp>
        <p:nvSpPr>
          <p:cNvPr id="10248" name="Text Box 13"/>
          <p:cNvSpPr txBox="1"/>
          <p:nvPr/>
        </p:nvSpPr>
        <p:spPr>
          <a:xfrm>
            <a:off x="4943475" y="6018213"/>
            <a:ext cx="29527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eat breakfast</a:t>
            </a:r>
          </a:p>
        </p:txBody>
      </p:sp>
      <p:pic>
        <p:nvPicPr>
          <p:cNvPr id="10249" name="Picture 14" descr="去上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425" y="1192213"/>
            <a:ext cx="2481263" cy="2022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0" name="Text Box 15"/>
          <p:cNvSpPr txBox="1"/>
          <p:nvPr/>
        </p:nvSpPr>
        <p:spPr>
          <a:xfrm>
            <a:off x="7535863" y="3281363"/>
            <a:ext cx="29527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go to school</a:t>
            </a:r>
          </a:p>
        </p:txBody>
      </p:sp>
      <p:pic>
        <p:nvPicPr>
          <p:cNvPr id="10251" name="Picture 16" descr="06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325" y="4000500"/>
            <a:ext cx="2016125" cy="18526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2" name="Text Box 17"/>
          <p:cNvSpPr txBox="1"/>
          <p:nvPr/>
        </p:nvSpPr>
        <p:spPr>
          <a:xfrm>
            <a:off x="7824788" y="6018213"/>
            <a:ext cx="25923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take a shower</a:t>
            </a:r>
          </a:p>
        </p:txBody>
      </p:sp>
      <p:pic>
        <p:nvPicPr>
          <p:cNvPr id="10253" name="Picture 13" descr="774S02`FT(XFEYBA_AY}K]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2038" y="3929063"/>
            <a:ext cx="2303462" cy="19415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3565" name="Text Box 14"/>
          <p:cNvSpPr txBox="1"/>
          <p:nvPr/>
        </p:nvSpPr>
        <p:spPr>
          <a:xfrm>
            <a:off x="2351088" y="284163"/>
            <a:ext cx="482441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Do you know?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7" grpId="0"/>
      <p:bldP spid="10248" grpId="0" bldLvl="0" animBg="1"/>
      <p:bldP spid="10250" grpId="0" bldLvl="0" animBg="1"/>
      <p:bldP spid="10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/>
          <p:nvPr/>
        </p:nvSpPr>
        <p:spPr>
          <a:xfrm>
            <a:off x="3200400" y="2382838"/>
            <a:ext cx="6356350" cy="25603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endParaRPr lang="zh-CN" altLang="en-US" sz="5400" dirty="0">
              <a:latin typeface="Times New Roman" pitchFamily="18" charset="0"/>
              <a:ea typeface="华文新魏" pitchFamily="2" charset="-122"/>
            </a:endParaRPr>
          </a:p>
          <a:p>
            <a:pPr lvl="0"/>
            <a:r>
              <a:rPr lang="zh-CN" altLang="en-US" sz="5400" dirty="0">
                <a:latin typeface="Times New Roman" pitchFamily="18" charset="0"/>
                <a:ea typeface="华文新魏" pitchFamily="2" charset="-122"/>
              </a:rPr>
              <a:t>快速说出短语</a:t>
            </a:r>
          </a:p>
          <a:p>
            <a:pPr lvl="0"/>
            <a:r>
              <a:rPr lang="zh-CN" altLang="en-US" sz="5400" dirty="0">
                <a:solidFill>
                  <a:srgbClr val="FF3300"/>
                </a:solidFill>
                <a:latin typeface="Times New Roman" pitchFamily="18" charset="0"/>
                <a:ea typeface="华文新魏" pitchFamily="2" charset="-122"/>
              </a:rPr>
              <a:t>       </a:t>
            </a:r>
            <a:endParaRPr lang="zh-CN" altLang="en-US" sz="5400" dirty="0">
              <a:latin typeface="Times New Roman" pitchFamily="18" charset="0"/>
              <a:ea typeface="华文新魏" pitchFamily="2" charset="-122"/>
            </a:endParaRPr>
          </a:p>
        </p:txBody>
      </p:sp>
      <p:pic>
        <p:nvPicPr>
          <p:cNvPr id="24578" name="Picture 4" descr="GIF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35238"/>
            <a:ext cx="762000" cy="685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9" name="Text Box 5"/>
          <p:cNvSpPr txBox="1"/>
          <p:nvPr/>
        </p:nvSpPr>
        <p:spPr>
          <a:xfrm>
            <a:off x="2971800" y="1011238"/>
            <a:ext cx="6450013" cy="88201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en-US" altLang="zh-CN" sz="4800" i="1" dirty="0">
                <a:solidFill>
                  <a:srgbClr val="990099"/>
                </a:solidFill>
                <a:latin typeface="Comic Sans MS" pitchFamily="66" charset="0"/>
                <a:ea typeface="宋体" pitchFamily="2" charset="-122"/>
              </a:rPr>
              <a:t>Memory challenge!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2008919104041769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404813"/>
            <a:ext cx="2951162" cy="2160587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4656138" y="1484313"/>
          <a:ext cx="30241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2095500" imgH="2009775" progId="PBrush">
                  <p:embed/>
                </p:oleObj>
              </mc:Choice>
              <mc:Fallback>
                <p:oleObj r:id="rId4" imgW="2095500" imgH="2009775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6138" y="1484313"/>
                        <a:ext cx="3024187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0" descr="3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088" y="3213100"/>
            <a:ext cx="1809750" cy="27844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4" name="Picture 14" descr="去上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888" y="476250"/>
            <a:ext cx="2481262" cy="23050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5" name="Picture 16" descr="06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963" y="3389313"/>
            <a:ext cx="2686050" cy="24685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6" name="Picture 8" descr="774S02`FT(XFEYBA_AY}K]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800" y="4005263"/>
            <a:ext cx="2574925" cy="21701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2063750" y="404813"/>
            <a:ext cx="8243888" cy="7493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1a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Match the activities with the picture.</a:t>
            </a:r>
          </a:p>
        </p:txBody>
      </p:sp>
      <p:sp>
        <p:nvSpPr>
          <p:cNvPr id="26626" name="Text Box 16"/>
          <p:cNvSpPr txBox="1"/>
          <p:nvPr/>
        </p:nvSpPr>
        <p:spPr>
          <a:xfrm>
            <a:off x="1992313" y="1484313"/>
            <a:ext cx="4572000" cy="40386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marL="342900" lvl="0" indent="-342900">
              <a:lnSpc>
                <a:spcPct val="120000"/>
              </a:lnSpc>
              <a:buAutoNum type="arabicPeriod"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get up ____</a:t>
            </a:r>
          </a:p>
          <a:p>
            <a:pPr marL="342900" lvl="0" indent="-342900">
              <a:lnSpc>
                <a:spcPct val="120000"/>
              </a:lnSpc>
              <a:buAutoNum type="arabicPeriod"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go to school ___</a:t>
            </a:r>
          </a:p>
          <a:p>
            <a:pPr marL="342900" lvl="0" indent="-342900">
              <a:lnSpc>
                <a:spcPct val="120000"/>
              </a:lnSpc>
              <a:buAutoNum type="arabicPeriod"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get dressed __</a:t>
            </a:r>
          </a:p>
          <a:p>
            <a:pPr marL="342900" lvl="0" indent="-342900">
              <a:lnSpc>
                <a:spcPct val="120000"/>
              </a:lnSpc>
              <a:buAutoNum type="arabicPeriod"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brush teeth __</a:t>
            </a:r>
          </a:p>
          <a:p>
            <a:pPr marL="342900" lvl="0" indent="-342900">
              <a:lnSpc>
                <a:spcPct val="120000"/>
              </a:lnSpc>
              <a:buAutoNum type="arabicPeriod"/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eat breakfast __</a:t>
            </a:r>
          </a:p>
          <a:p>
            <a:pPr marL="342900" lvl="0" indent="-342900">
              <a:lnSpc>
                <a:spcPct val="120000"/>
              </a:lnSpc>
            </a:pP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6. take a shower ___</a:t>
            </a:r>
          </a:p>
        </p:txBody>
      </p:sp>
      <p:sp>
        <p:nvSpPr>
          <p:cNvPr id="26627" name="Text Box 19"/>
          <p:cNvSpPr txBox="1"/>
          <p:nvPr/>
        </p:nvSpPr>
        <p:spPr>
          <a:xfrm>
            <a:off x="3986213" y="1628775"/>
            <a:ext cx="381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c</a:t>
            </a:r>
          </a:p>
        </p:txBody>
      </p:sp>
      <p:sp>
        <p:nvSpPr>
          <p:cNvPr id="13317" name="Text Box 20"/>
          <p:cNvSpPr txBox="1"/>
          <p:nvPr/>
        </p:nvSpPr>
        <p:spPr>
          <a:xfrm>
            <a:off x="4922838" y="3573463"/>
            <a:ext cx="381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f</a:t>
            </a:r>
          </a:p>
        </p:txBody>
      </p:sp>
      <p:sp>
        <p:nvSpPr>
          <p:cNvPr id="13318" name="Text Box 21"/>
          <p:cNvSpPr txBox="1"/>
          <p:nvPr/>
        </p:nvSpPr>
        <p:spPr>
          <a:xfrm>
            <a:off x="4800600" y="2924175"/>
            <a:ext cx="381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b</a:t>
            </a:r>
          </a:p>
        </p:txBody>
      </p:sp>
      <p:sp>
        <p:nvSpPr>
          <p:cNvPr id="13319" name="Text Box 22"/>
          <p:cNvSpPr txBox="1"/>
          <p:nvPr/>
        </p:nvSpPr>
        <p:spPr>
          <a:xfrm>
            <a:off x="4922838" y="2276475"/>
            <a:ext cx="381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d</a:t>
            </a:r>
          </a:p>
        </p:txBody>
      </p:sp>
      <p:sp>
        <p:nvSpPr>
          <p:cNvPr id="13320" name="Text Box 23"/>
          <p:cNvSpPr txBox="1"/>
          <p:nvPr/>
        </p:nvSpPr>
        <p:spPr>
          <a:xfrm>
            <a:off x="4945063" y="4221163"/>
            <a:ext cx="5048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e</a:t>
            </a:r>
          </a:p>
        </p:txBody>
      </p:sp>
      <p:sp>
        <p:nvSpPr>
          <p:cNvPr id="13321" name="Text Box 24"/>
          <p:cNvSpPr txBox="1"/>
          <p:nvPr/>
        </p:nvSpPr>
        <p:spPr>
          <a:xfrm>
            <a:off x="5138738" y="4868863"/>
            <a:ext cx="381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CC00FF"/>
                </a:solidFill>
                <a:latin typeface="Times New Roman" pitchFamily="18" charset="0"/>
                <a:ea typeface="宋体" pitchFamily="2" charset="-122"/>
              </a:rPr>
              <a:t>a</a:t>
            </a:r>
          </a:p>
        </p:txBody>
      </p:sp>
      <p:pic>
        <p:nvPicPr>
          <p:cNvPr id="26633" name="Picture 10" descr="{6VJ[}ZCLH8)@D)}(N(XZ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38" y="1268413"/>
            <a:ext cx="4733925" cy="53276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1874838" y="5445125"/>
            <a:ext cx="82931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Arial" pitchFamily="34" charset="0"/>
                <a:ea typeface="宋体" pitchFamily="2" charset="-122"/>
              </a:rPr>
              <a:t>I             go to school </a:t>
            </a:r>
            <a:r>
              <a:rPr lang="en-US" altLang="zh-CN" sz="3200" u="sng" dirty="0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at seven fifteen</a:t>
            </a:r>
            <a:r>
              <a:rPr lang="en-US" altLang="zh-CN" sz="3200" dirty="0">
                <a:latin typeface="Arial" pitchFamily="34" charset="0"/>
                <a:ea typeface="宋体" pitchFamily="2" charset="-122"/>
              </a:rPr>
              <a:t>.</a:t>
            </a:r>
          </a:p>
        </p:txBody>
      </p:sp>
      <p:pic>
        <p:nvPicPr>
          <p:cNvPr id="27650" name="Picture 5" descr="06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549275"/>
            <a:ext cx="3506788" cy="3832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42" name="Text Box 6"/>
          <p:cNvSpPr txBox="1"/>
          <p:nvPr/>
        </p:nvSpPr>
        <p:spPr>
          <a:xfrm>
            <a:off x="1524000" y="4508500"/>
            <a:ext cx="9144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What time</a:t>
            </a:r>
            <a:r>
              <a:rPr lang="en-US" altLang="zh-CN" sz="3600" dirty="0">
                <a:latin typeface="Arial" pitchFamily="34" charset="0"/>
                <a:ea typeface="宋体" pitchFamily="2" charset="-122"/>
              </a:rPr>
              <a:t> do you              go to school?</a:t>
            </a:r>
          </a:p>
        </p:txBody>
      </p:sp>
      <p:grpSp>
        <p:nvGrpSpPr>
          <p:cNvPr id="27652" name="Group 7"/>
          <p:cNvGrpSpPr/>
          <p:nvPr/>
        </p:nvGrpSpPr>
        <p:grpSpPr>
          <a:xfrm>
            <a:off x="1774825" y="2997200"/>
            <a:ext cx="5761038" cy="1228725"/>
            <a:chOff x="0" y="0"/>
            <a:chExt cx="3629" cy="774"/>
          </a:xfrm>
        </p:grpSpPr>
        <p:sp>
          <p:nvSpPr>
            <p:cNvPr id="27653" name="Text Box 8"/>
            <p:cNvSpPr txBox="1"/>
            <p:nvPr/>
          </p:nvSpPr>
          <p:spPr>
            <a:xfrm>
              <a:off x="0" y="0"/>
              <a:ext cx="1179" cy="2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</a:pPr>
              <a:endParaRPr lang="zh-CN" altLang="en-US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54" name="Text Box 9"/>
            <p:cNvSpPr txBox="1"/>
            <p:nvPr/>
          </p:nvSpPr>
          <p:spPr>
            <a:xfrm>
              <a:off x="2495" y="544"/>
              <a:ext cx="1134" cy="2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</a:pPr>
              <a:endParaRPr lang="zh-CN" altLang="en-US" dirty="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4346" name="Text Box 10"/>
          <p:cNvSpPr txBox="1"/>
          <p:nvPr/>
        </p:nvSpPr>
        <p:spPr>
          <a:xfrm>
            <a:off x="5305425" y="4508500"/>
            <a:ext cx="1944688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usually</a:t>
            </a:r>
          </a:p>
        </p:txBody>
      </p:sp>
      <p:sp>
        <p:nvSpPr>
          <p:cNvPr id="14347" name="Text Box 11"/>
          <p:cNvSpPr txBox="1"/>
          <p:nvPr/>
        </p:nvSpPr>
        <p:spPr>
          <a:xfrm>
            <a:off x="1990725" y="5373688"/>
            <a:ext cx="18002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usual</a:t>
            </a:r>
            <a:r>
              <a:rPr lang="zh-CN" altLang="en-US" sz="3600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l</a:t>
            </a:r>
            <a:r>
              <a:rPr lang="en-US" altLang="zh-CN" sz="3600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y</a:t>
            </a:r>
          </a:p>
        </p:txBody>
      </p:sp>
      <p:sp>
        <p:nvSpPr>
          <p:cNvPr id="14348" name="Text Box 13"/>
          <p:cNvSpPr txBox="1"/>
          <p:nvPr/>
        </p:nvSpPr>
        <p:spPr>
          <a:xfrm>
            <a:off x="2743200" y="2743200"/>
            <a:ext cx="2350770" cy="16154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600" dirty="0">
                <a:latin typeface="Arial" pitchFamily="34" charset="0"/>
                <a:ea typeface="宋体" pitchFamily="2" charset="-122"/>
              </a:rPr>
              <a:t>usually</a:t>
            </a:r>
          </a:p>
          <a:p>
            <a:pPr lvl="0"/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ea typeface="黑体" pitchFamily="2" charset="-122"/>
              </a:rPr>
              <a:t>/ju:ʒʊ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ea typeface="黑体" pitchFamily="2" charset="-122"/>
              </a:rPr>
              <a:t>ə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ea typeface="黑体" pitchFamily="2" charset="-122"/>
              </a:rPr>
              <a:t>lɪ/</a:t>
            </a:r>
          </a:p>
          <a:p>
            <a:pPr lvl="0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ea typeface="黑体" pitchFamily="2" charset="-122"/>
              </a:rPr>
              <a:t>通常</a:t>
            </a:r>
          </a:p>
        </p:txBody>
      </p:sp>
      <p:pic>
        <p:nvPicPr>
          <p:cNvPr id="2765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57200"/>
            <a:ext cx="2209800" cy="20748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6" grpId="0"/>
      <p:bldP spid="14347" grpId="0"/>
      <p:bldP spid="143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1919288" y="406400"/>
            <a:ext cx="8137525" cy="129794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1b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Listen and match the times with the actions.</a:t>
            </a:r>
          </a:p>
        </p:txBody>
      </p:sp>
      <p:pic>
        <p:nvPicPr>
          <p:cNvPr id="28674" name="Picture 3" descr="{6VJ[}ZCLH8)@D)}(N(XZ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1052513"/>
            <a:ext cx="5445125" cy="573563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/>
          <p:nvPr/>
        </p:nvSpPr>
        <p:spPr>
          <a:xfrm>
            <a:off x="3962400" y="1052513"/>
            <a:ext cx="13335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Comic Sans MS" pitchFamily="66" charset="0"/>
                <a:ea typeface="Comic Sans MS" pitchFamily="66" charset="0"/>
              </a:rPr>
              <a:t>Riddle</a:t>
            </a:r>
          </a:p>
        </p:txBody>
      </p:sp>
      <p:sp>
        <p:nvSpPr>
          <p:cNvPr id="5124" name="Text Box 4"/>
          <p:cNvSpPr txBox="1"/>
          <p:nvPr/>
        </p:nvSpPr>
        <p:spPr>
          <a:xfrm>
            <a:off x="2370138" y="1739900"/>
            <a:ext cx="8183562" cy="26860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It has no feet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（脚）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,</a:t>
            </a:r>
          </a:p>
          <a:p>
            <a:pPr lvl="0" algn="ctr"/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 but he can walk 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charset="-122"/>
              </a:rPr>
              <a:t>（走路）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with his hands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（手）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.</a:t>
            </a:r>
          </a:p>
          <a:p>
            <a:pPr lvl="0" algn="ctr"/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He has no mouth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（嘴）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,</a:t>
            </a:r>
          </a:p>
          <a:p>
            <a:pPr lvl="0" algn="ctr"/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b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ut he can talk to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（对……说） </a:t>
            </a:r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you.</a:t>
            </a:r>
          </a:p>
          <a:p>
            <a:pPr lvl="0" algn="ctr"/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It calls Tick, Tick</a:t>
            </a:r>
            <a:r>
              <a:rPr lang="zh-CN" altLang="en-US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.</a:t>
            </a:r>
          </a:p>
          <a:p>
            <a:pPr lvl="0" algn="ctr"/>
            <a:r>
              <a:rPr lang="en-US" altLang="zh-CN" sz="2800" i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And Tick every day.</a:t>
            </a:r>
          </a:p>
        </p:txBody>
      </p:sp>
      <p:pic>
        <p:nvPicPr>
          <p:cNvPr id="5125" name="Picture 5" descr="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4364038"/>
            <a:ext cx="2343150" cy="2133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6" name="AutoShape 6"/>
          <p:cNvSpPr/>
          <p:nvPr/>
        </p:nvSpPr>
        <p:spPr>
          <a:xfrm>
            <a:off x="2819400" y="3490913"/>
            <a:ext cx="20574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en-US" sz="2800" i="1" dirty="0">
              <a:solidFill>
                <a:srgbClr val="3333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2950210" y="3719513"/>
            <a:ext cx="1779905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400" i="1" dirty="0">
                <a:solidFill>
                  <a:srgbClr val="FF0066"/>
                </a:solidFill>
                <a:latin typeface="Comic Sans MS" pitchFamily="66" charset="0"/>
                <a:ea typeface="MS UI Gothic" pitchFamily="34" charset="-128"/>
              </a:rPr>
              <a:t>What is it?</a:t>
            </a:r>
          </a:p>
        </p:txBody>
      </p:sp>
      <p:pic>
        <p:nvPicPr>
          <p:cNvPr id="5128" name="Picture 8" descr="图片a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29113"/>
            <a:ext cx="1524000" cy="1524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9" name="Text Box 9"/>
          <p:cNvSpPr txBox="1"/>
          <p:nvPr/>
        </p:nvSpPr>
        <p:spPr>
          <a:xfrm>
            <a:off x="7094062" y="5853113"/>
            <a:ext cx="1831340" cy="4870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en-US" altLang="zh-CN" sz="2400" i="1" dirty="0">
                <a:solidFill>
                  <a:srgbClr val="FF0066"/>
                </a:solidFill>
                <a:latin typeface="Comic Sans MS" pitchFamily="66" charset="0"/>
                <a:ea typeface="宋体" pitchFamily="2" charset="-122"/>
              </a:rPr>
              <a:t>It’s a clock.</a:t>
            </a:r>
          </a:p>
        </p:txBody>
      </p:sp>
      <p:sp>
        <p:nvSpPr>
          <p:cNvPr id="17417" name="WordArt 10"/>
          <p:cNvSpPr/>
          <p:nvPr/>
        </p:nvSpPr>
        <p:spPr>
          <a:xfrm>
            <a:off x="5410200" y="1128713"/>
            <a:ext cx="121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宋体" charset="0"/>
                <a:ea typeface="宋体" charset="0"/>
              </a:rPr>
              <a:t>谜语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 bldLvl="0" animBg="1"/>
      <p:bldP spid="5127" grpId="0"/>
      <p:bldP spid="5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29697"/>
          <p:cNvSpPr txBox="1"/>
          <p:nvPr/>
        </p:nvSpPr>
        <p:spPr>
          <a:xfrm>
            <a:off x="3143250" y="0"/>
            <a:ext cx="4923155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6000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Interview Rick.</a:t>
            </a:r>
          </a:p>
        </p:txBody>
      </p:sp>
      <p:sp>
        <p:nvSpPr>
          <p:cNvPr id="29698" name="文本框 29698"/>
          <p:cNvSpPr txBox="1"/>
          <p:nvPr/>
        </p:nvSpPr>
        <p:spPr>
          <a:xfrm>
            <a:off x="3554413" y="1793875"/>
            <a:ext cx="238125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>
                <a:latin typeface="Times New Roman" pitchFamily="2" charset="0"/>
                <a:ea typeface="宋体" charset="-122"/>
              </a:rPr>
              <a:t> </a:t>
            </a:r>
          </a:p>
        </p:txBody>
      </p:sp>
      <p:sp>
        <p:nvSpPr>
          <p:cNvPr id="29699" name="文本框 29699"/>
          <p:cNvSpPr txBox="1"/>
          <p:nvPr/>
        </p:nvSpPr>
        <p:spPr>
          <a:xfrm>
            <a:off x="3554413" y="2355850"/>
            <a:ext cx="182562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endParaRPr>
              <a:latin typeface="Times New Roman" pitchFamily="2" charset="0"/>
              <a:ea typeface="宋体" charset="-122"/>
            </a:endParaRPr>
          </a:p>
        </p:txBody>
      </p:sp>
      <p:graphicFrame>
        <p:nvGraphicFramePr>
          <p:cNvPr id="29701" name="内容占位符 29700"/>
          <p:cNvGraphicFramePr>
            <a:graphicFrameLocks noGrp="1"/>
          </p:cNvGraphicFramePr>
          <p:nvPr>
            <p:ph/>
          </p:nvPr>
        </p:nvGraphicFramePr>
        <p:xfrm>
          <a:off x="2565400" y="1127125"/>
          <a:ext cx="7407275" cy="5000625"/>
        </p:xfrm>
        <a:graphic>
          <a:graphicData uri="http://schemas.openxmlformats.org/drawingml/2006/table">
            <a:tbl>
              <a:tblPr/>
              <a:tblGrid>
                <a:gridCol w="3919855"/>
                <a:gridCol w="3487420"/>
              </a:tblGrid>
              <a:tr h="8334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get up 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brush teeth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take a shower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eat breakfast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get dressed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4400"/>
                        <a:t>go to school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440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4" name="文本框 29723"/>
          <p:cNvSpPr txBox="1"/>
          <p:nvPr/>
        </p:nvSpPr>
        <p:spPr>
          <a:xfrm>
            <a:off x="7458075" y="1196975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4400">
                <a:solidFill>
                  <a:srgbClr val="FF3300"/>
                </a:solidFill>
                <a:latin typeface="Arial" charset="0"/>
                <a:ea typeface="宋体" charset="-122"/>
              </a:rPr>
              <a:t>6:30</a:t>
            </a:r>
            <a:endParaRPr lang="en-US" altLang="zh-CN" sz="4400">
              <a:latin typeface="Arial" charset="0"/>
              <a:ea typeface="宋体" charset="-122"/>
            </a:endParaRPr>
          </a:p>
        </p:txBody>
      </p:sp>
      <p:sp>
        <p:nvSpPr>
          <p:cNvPr id="29725" name="文本框 29724"/>
          <p:cNvSpPr txBox="1"/>
          <p:nvPr/>
        </p:nvSpPr>
        <p:spPr>
          <a:xfrm>
            <a:off x="7458075" y="2060575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400" dirty="0">
                <a:solidFill>
                  <a:srgbClr val="FF3300"/>
                </a:solidFill>
                <a:latin typeface="Arial" charset="0"/>
                <a:ea typeface="宋体" charset="-122"/>
              </a:rPr>
              <a:t>6:40</a:t>
            </a:r>
            <a:endParaRPr lang="zh-CN" altLang="en-US" sz="4400" dirty="0">
              <a:latin typeface="Arial" charset="0"/>
              <a:ea typeface="宋体" charset="-122"/>
            </a:endParaRPr>
          </a:p>
        </p:txBody>
      </p:sp>
      <p:sp>
        <p:nvSpPr>
          <p:cNvPr id="29726" name="文本框 29725"/>
          <p:cNvSpPr txBox="1"/>
          <p:nvPr/>
        </p:nvSpPr>
        <p:spPr>
          <a:xfrm>
            <a:off x="7458075" y="2852738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400" dirty="0">
                <a:solidFill>
                  <a:srgbClr val="FF3300"/>
                </a:solidFill>
                <a:latin typeface="Arial" charset="0"/>
                <a:ea typeface="宋体" charset="-122"/>
              </a:rPr>
              <a:t>6:40</a:t>
            </a:r>
            <a:endParaRPr lang="zh-CN" altLang="en-US" sz="4400" dirty="0">
              <a:latin typeface="Arial" charset="0"/>
              <a:ea typeface="宋体" charset="-122"/>
            </a:endParaRPr>
          </a:p>
        </p:txBody>
      </p:sp>
      <p:sp>
        <p:nvSpPr>
          <p:cNvPr id="29727" name="文本框 29726"/>
          <p:cNvSpPr txBox="1"/>
          <p:nvPr/>
        </p:nvSpPr>
        <p:spPr>
          <a:xfrm>
            <a:off x="7458075" y="3717925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400" dirty="0">
                <a:solidFill>
                  <a:srgbClr val="FF3300"/>
                </a:solidFill>
                <a:latin typeface="Arial" charset="0"/>
                <a:ea typeface="宋体" charset="-122"/>
              </a:rPr>
              <a:t>7:00</a:t>
            </a:r>
            <a:endParaRPr lang="zh-CN" altLang="en-US" sz="4400" dirty="0">
              <a:latin typeface="Arial" charset="0"/>
              <a:ea typeface="宋体" charset="-122"/>
            </a:endParaRPr>
          </a:p>
        </p:txBody>
      </p:sp>
      <p:sp>
        <p:nvSpPr>
          <p:cNvPr id="29728" name="文本框 29727"/>
          <p:cNvSpPr txBox="1"/>
          <p:nvPr/>
        </p:nvSpPr>
        <p:spPr>
          <a:xfrm>
            <a:off x="7458075" y="4508500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400" dirty="0">
                <a:solidFill>
                  <a:srgbClr val="FF3300"/>
                </a:solidFill>
                <a:latin typeface="Arial" charset="0"/>
                <a:ea typeface="宋体" charset="-122"/>
              </a:rPr>
              <a:t>7:20</a:t>
            </a:r>
            <a:endParaRPr lang="zh-CN" altLang="en-US" sz="4400" dirty="0">
              <a:latin typeface="Arial" charset="0"/>
              <a:ea typeface="宋体" charset="-122"/>
            </a:endParaRPr>
          </a:p>
        </p:txBody>
      </p:sp>
      <p:sp>
        <p:nvSpPr>
          <p:cNvPr id="29729" name="文本框 29728"/>
          <p:cNvSpPr txBox="1"/>
          <p:nvPr/>
        </p:nvSpPr>
        <p:spPr>
          <a:xfrm>
            <a:off x="7458075" y="5300663"/>
            <a:ext cx="1420813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400" dirty="0">
                <a:solidFill>
                  <a:srgbClr val="FF3300"/>
                </a:solidFill>
                <a:latin typeface="Arial" charset="0"/>
                <a:ea typeface="宋体" charset="-122"/>
              </a:rPr>
              <a:t>7:30</a:t>
            </a:r>
            <a:endParaRPr lang="zh-CN" altLang="en-US" sz="4400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4" grpId="0" bldLvl="0"/>
      <p:bldP spid="29725" grpId="0" bldLvl="0"/>
      <p:bldP spid="29726" grpId="0" bldLvl="0"/>
      <p:bldP spid="29727" grpId="0" bldLvl="0"/>
      <p:bldP spid="29728" grpId="0" bldLvl="0"/>
      <p:bldP spid="2972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矩形 1"/>
          <p:cNvPicPr/>
          <p:nvPr/>
        </p:nvPicPr>
        <p:blipFill>
          <a:blip r:embed="rId2"/>
          <a:srcRect l="5403" t="12453"/>
          <a:stretch>
            <a:fillRect/>
          </a:stretch>
        </p:blipFill>
        <p:spPr>
          <a:xfrm>
            <a:off x="1524000" y="0"/>
            <a:ext cx="2779713" cy="11160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2" name="Text Box 12"/>
          <p:cNvSpPr txBox="1"/>
          <p:nvPr/>
        </p:nvSpPr>
        <p:spPr>
          <a:xfrm>
            <a:off x="3032125" y="914400"/>
            <a:ext cx="7286625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A: What time do you usually…?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3030538" y="1676400"/>
            <a:ext cx="6659563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B: I usually ….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at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…</a:t>
            </a:r>
          </a:p>
        </p:txBody>
      </p:sp>
      <p:pic>
        <p:nvPicPr>
          <p:cNvPr id="30724" name="Picture 5" descr="go to scho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8" y="2362200"/>
            <a:ext cx="2381250" cy="1790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5" name="Picture 6" descr="get 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2349500"/>
            <a:ext cx="2743200" cy="1828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6" name="Picture 7" descr="brush tee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133600"/>
            <a:ext cx="1905000" cy="1752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7" name="Picture 8" descr="eat breakfas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188" y="4652963"/>
            <a:ext cx="2057400" cy="1524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8" name="Picture 2" descr="xs406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652963"/>
            <a:ext cx="2438400" cy="1676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9" name="Picture 16" descr="06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4572000"/>
            <a:ext cx="1905000" cy="1600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30" name="Text Box 3"/>
          <p:cNvSpPr txBox="1"/>
          <p:nvPr/>
        </p:nvSpPr>
        <p:spPr>
          <a:xfrm>
            <a:off x="8075613" y="3822700"/>
            <a:ext cx="237013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brush teeth</a:t>
            </a:r>
          </a:p>
        </p:txBody>
      </p:sp>
      <p:sp>
        <p:nvSpPr>
          <p:cNvPr id="22540" name="Text Box 3"/>
          <p:cNvSpPr txBox="1">
            <a:spLocks noChangeArrowheads="1"/>
          </p:cNvSpPr>
          <p:nvPr/>
        </p:nvSpPr>
        <p:spPr bwMode="auto">
          <a:xfrm>
            <a:off x="2025650" y="4114800"/>
            <a:ext cx="2370138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go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to school</a:t>
            </a:r>
          </a:p>
        </p:txBody>
      </p:sp>
      <p:sp>
        <p:nvSpPr>
          <p:cNvPr id="30732" name="Text Box 3"/>
          <p:cNvSpPr txBox="1"/>
          <p:nvPr/>
        </p:nvSpPr>
        <p:spPr>
          <a:xfrm>
            <a:off x="5222875" y="4048125"/>
            <a:ext cx="15811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get up</a:t>
            </a:r>
          </a:p>
        </p:txBody>
      </p:sp>
      <p:sp>
        <p:nvSpPr>
          <p:cNvPr id="30733" name="Text Box 3"/>
          <p:cNvSpPr txBox="1"/>
          <p:nvPr/>
        </p:nvSpPr>
        <p:spPr>
          <a:xfrm>
            <a:off x="2025650" y="6135688"/>
            <a:ext cx="26447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eat breakfast</a:t>
            </a:r>
          </a:p>
        </p:txBody>
      </p:sp>
      <p:sp>
        <p:nvSpPr>
          <p:cNvPr id="30734" name="Text Box 3"/>
          <p:cNvSpPr txBox="1"/>
          <p:nvPr/>
        </p:nvSpPr>
        <p:spPr>
          <a:xfrm>
            <a:off x="5087938" y="6207125"/>
            <a:ext cx="22367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get dressed</a:t>
            </a:r>
          </a:p>
        </p:txBody>
      </p:sp>
      <p:sp>
        <p:nvSpPr>
          <p:cNvPr id="30735" name="Text Box 3"/>
          <p:cNvSpPr txBox="1"/>
          <p:nvPr/>
        </p:nvSpPr>
        <p:spPr>
          <a:xfrm>
            <a:off x="7629525" y="6029325"/>
            <a:ext cx="2667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take a shower</a:t>
            </a:r>
          </a:p>
        </p:txBody>
      </p:sp>
      <p:pic>
        <p:nvPicPr>
          <p:cNvPr id="30736" name="Picture 17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15240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37" name="Picture 18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30480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38" name="Picture 19" descr="图片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39" name="Text Box 20"/>
          <p:cNvSpPr txBox="1"/>
          <p:nvPr/>
        </p:nvSpPr>
        <p:spPr>
          <a:xfrm>
            <a:off x="1873250" y="2371725"/>
            <a:ext cx="1066800" cy="39624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7:30</a:t>
            </a:r>
          </a:p>
        </p:txBody>
      </p:sp>
      <p:sp>
        <p:nvSpPr>
          <p:cNvPr id="30740" name="Text Box 21"/>
          <p:cNvSpPr txBox="1"/>
          <p:nvPr/>
        </p:nvSpPr>
        <p:spPr>
          <a:xfrm>
            <a:off x="4583113" y="2349500"/>
            <a:ext cx="957262" cy="4572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6:30</a:t>
            </a:r>
          </a:p>
        </p:txBody>
      </p:sp>
      <p:sp>
        <p:nvSpPr>
          <p:cNvPr id="30741" name="Text Box 22"/>
          <p:cNvSpPr txBox="1"/>
          <p:nvPr/>
        </p:nvSpPr>
        <p:spPr>
          <a:xfrm>
            <a:off x="7969250" y="2132013"/>
            <a:ext cx="874713" cy="4572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6:40</a:t>
            </a:r>
          </a:p>
        </p:txBody>
      </p:sp>
      <p:sp>
        <p:nvSpPr>
          <p:cNvPr id="30742" name="Text Box 23"/>
          <p:cNvSpPr txBox="1"/>
          <p:nvPr/>
        </p:nvSpPr>
        <p:spPr>
          <a:xfrm>
            <a:off x="2168525" y="4657725"/>
            <a:ext cx="838200" cy="4572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7:00</a:t>
            </a:r>
          </a:p>
        </p:txBody>
      </p:sp>
      <p:sp>
        <p:nvSpPr>
          <p:cNvPr id="30743" name="Text Box 24"/>
          <p:cNvSpPr txBox="1"/>
          <p:nvPr/>
        </p:nvSpPr>
        <p:spPr>
          <a:xfrm>
            <a:off x="4800600" y="4675188"/>
            <a:ext cx="898525" cy="4572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7:20</a:t>
            </a:r>
          </a:p>
        </p:txBody>
      </p:sp>
      <p:sp>
        <p:nvSpPr>
          <p:cNvPr id="30744" name="Text Box 25"/>
          <p:cNvSpPr txBox="1"/>
          <p:nvPr/>
        </p:nvSpPr>
        <p:spPr>
          <a:xfrm>
            <a:off x="7924800" y="4518025"/>
            <a:ext cx="917575" cy="457200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6:40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1" descr="eat breakfa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4437063"/>
            <a:ext cx="2057400" cy="15224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46" name="Picture 2" descr="xs406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4437063"/>
            <a:ext cx="2438400" cy="16748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47" name="Picture 16" descr="06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588" y="4005263"/>
            <a:ext cx="1905000" cy="1598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48" name="Picture 10" descr="brush teet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25" y="1628775"/>
            <a:ext cx="1905000" cy="17510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49" name="Picture 9" descr="get 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475" y="2205038"/>
            <a:ext cx="2743200" cy="18272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50" name="Picture 2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15240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51" name="Picture 3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30480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52" name="Picture 4" descr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0"/>
            <a:ext cx="304800" cy="5429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53" name="Picture 20" descr="3LGJQOTVBA$G1[WF[RX@C1K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9288" y="2205038"/>
            <a:ext cx="2846387" cy="170338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1754" name="Text Box 21"/>
          <p:cNvSpPr txBox="1"/>
          <p:nvPr/>
        </p:nvSpPr>
        <p:spPr>
          <a:xfrm>
            <a:off x="1919288" y="2205038"/>
            <a:ext cx="115252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8:00</a:t>
            </a:r>
          </a:p>
        </p:txBody>
      </p:sp>
      <p:sp>
        <p:nvSpPr>
          <p:cNvPr id="31755" name="Text Box 22"/>
          <p:cNvSpPr txBox="1"/>
          <p:nvPr/>
        </p:nvSpPr>
        <p:spPr>
          <a:xfrm>
            <a:off x="4943475" y="2133600"/>
            <a:ext cx="930275" cy="4572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400" dirty="0">
                <a:latin typeface="Arial" pitchFamily="34" charset="0"/>
                <a:ea typeface="宋体" pitchFamily="2" charset="-122"/>
              </a:rPr>
              <a:t>6:00</a:t>
            </a:r>
          </a:p>
        </p:txBody>
      </p:sp>
      <p:sp>
        <p:nvSpPr>
          <p:cNvPr id="31756" name="Text Box 23"/>
          <p:cNvSpPr txBox="1"/>
          <p:nvPr/>
        </p:nvSpPr>
        <p:spPr>
          <a:xfrm>
            <a:off x="8112125" y="1628775"/>
            <a:ext cx="914400" cy="3962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6:10</a:t>
            </a:r>
          </a:p>
        </p:txBody>
      </p:sp>
      <p:sp>
        <p:nvSpPr>
          <p:cNvPr id="31757" name="Text Box 24"/>
          <p:cNvSpPr txBox="1"/>
          <p:nvPr/>
        </p:nvSpPr>
        <p:spPr>
          <a:xfrm>
            <a:off x="2135188" y="4437063"/>
            <a:ext cx="762000" cy="3962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7:15</a:t>
            </a:r>
          </a:p>
        </p:txBody>
      </p:sp>
      <p:sp>
        <p:nvSpPr>
          <p:cNvPr id="31758" name="Text Box 25"/>
          <p:cNvSpPr txBox="1"/>
          <p:nvPr/>
        </p:nvSpPr>
        <p:spPr>
          <a:xfrm>
            <a:off x="6311900" y="6002338"/>
            <a:ext cx="777875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759" name="Text Box 26"/>
          <p:cNvSpPr txBox="1"/>
          <p:nvPr/>
        </p:nvSpPr>
        <p:spPr>
          <a:xfrm>
            <a:off x="5516563" y="4437063"/>
            <a:ext cx="762000" cy="3962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7:30</a:t>
            </a:r>
          </a:p>
        </p:txBody>
      </p:sp>
      <p:sp>
        <p:nvSpPr>
          <p:cNvPr id="31760" name="Text Box 27"/>
          <p:cNvSpPr txBox="1"/>
          <p:nvPr/>
        </p:nvSpPr>
        <p:spPr>
          <a:xfrm>
            <a:off x="8256588" y="4005263"/>
            <a:ext cx="796925" cy="39624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6:20</a:t>
            </a:r>
          </a:p>
        </p:txBody>
      </p:sp>
      <p:pic>
        <p:nvPicPr>
          <p:cNvPr id="31761" name="矩形 1"/>
          <p:cNvPicPr/>
          <p:nvPr/>
        </p:nvPicPr>
        <p:blipFill>
          <a:blip r:embed="rId10"/>
          <a:srcRect l="5403" t="12453"/>
          <a:stretch>
            <a:fillRect/>
          </a:stretch>
        </p:blipFill>
        <p:spPr>
          <a:xfrm>
            <a:off x="1558925" y="47625"/>
            <a:ext cx="2779713" cy="1114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1762" name="Text Box 12"/>
          <p:cNvSpPr txBox="1"/>
          <p:nvPr/>
        </p:nvSpPr>
        <p:spPr>
          <a:xfrm>
            <a:off x="1774825" y="815975"/>
            <a:ext cx="882015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Times New Roman" pitchFamily="18" charset="0"/>
                <a:ea typeface="宋体" pitchFamily="2" charset="-122"/>
              </a:rPr>
              <a:t>A: What time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does</a:t>
            </a:r>
            <a:r>
              <a:rPr lang="en-US" altLang="zh-CN" sz="3600" b="1" dirty="0">
                <a:latin typeface="Times New Roman" pitchFamily="18" charset="0"/>
                <a:ea typeface="宋体" pitchFamily="2" charset="-122"/>
              </a:rPr>
              <a:t> he/she usually…?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74825" y="1577975"/>
            <a:ext cx="6659563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B: He/She usually ….at…</a:t>
            </a:r>
          </a:p>
        </p:txBody>
      </p:sp>
      <p:sp>
        <p:nvSpPr>
          <p:cNvPr id="31764" name="Text Box 3"/>
          <p:cNvSpPr txBox="1"/>
          <p:nvPr/>
        </p:nvSpPr>
        <p:spPr>
          <a:xfrm>
            <a:off x="8112125" y="3429000"/>
            <a:ext cx="25574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brush(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es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)teeth</a:t>
            </a:r>
          </a:p>
        </p:txBody>
      </p:sp>
      <p:sp>
        <p:nvSpPr>
          <p:cNvPr id="24591" name="Text Box 3"/>
          <p:cNvSpPr txBox="1">
            <a:spLocks noChangeArrowheads="1"/>
          </p:cNvSpPr>
          <p:nvPr/>
        </p:nvSpPr>
        <p:spPr bwMode="auto">
          <a:xfrm>
            <a:off x="2063750" y="3790950"/>
            <a:ext cx="268922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go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es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to school</a:t>
            </a:r>
          </a:p>
        </p:txBody>
      </p:sp>
      <p:sp>
        <p:nvSpPr>
          <p:cNvPr id="31766" name="Text Box 3"/>
          <p:cNvSpPr txBox="1"/>
          <p:nvPr/>
        </p:nvSpPr>
        <p:spPr>
          <a:xfrm>
            <a:off x="5616575" y="3946525"/>
            <a:ext cx="16700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get(</a:t>
            </a:r>
            <a:r>
              <a:rPr lang="en-US" altLang="zh-CN" sz="28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up</a:t>
            </a:r>
          </a:p>
        </p:txBody>
      </p:sp>
      <p:sp>
        <p:nvSpPr>
          <p:cNvPr id="31767" name="Text Box 3"/>
          <p:cNvSpPr txBox="1"/>
          <p:nvPr/>
        </p:nvSpPr>
        <p:spPr>
          <a:xfrm>
            <a:off x="2133600" y="5959475"/>
            <a:ext cx="24177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eat(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breakfast</a:t>
            </a:r>
          </a:p>
        </p:txBody>
      </p:sp>
      <p:sp>
        <p:nvSpPr>
          <p:cNvPr id="31768" name="Text Box 3"/>
          <p:cNvSpPr txBox="1"/>
          <p:nvPr/>
        </p:nvSpPr>
        <p:spPr>
          <a:xfrm>
            <a:off x="5735638" y="6092825"/>
            <a:ext cx="2108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get(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dressed</a:t>
            </a:r>
          </a:p>
        </p:txBody>
      </p:sp>
      <p:sp>
        <p:nvSpPr>
          <p:cNvPr id="31769" name="Text Box 3"/>
          <p:cNvSpPr txBox="1"/>
          <p:nvPr/>
        </p:nvSpPr>
        <p:spPr>
          <a:xfrm>
            <a:off x="8288338" y="5600700"/>
            <a:ext cx="234156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take(</a:t>
            </a:r>
            <a:r>
              <a:rPr lang="en-US" altLang="zh-CN" sz="2400" b="1" dirty="0">
                <a:solidFill>
                  <a:srgbClr val="FF0066"/>
                </a:solidFill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)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 shower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882775" y="193675"/>
            <a:ext cx="8366125" cy="1584325"/>
          </a:xfrm>
        </p:spPr>
        <p:txBody>
          <a:bodyPr lIns="91440" tIns="45720" rIns="91440" bIns="45720" anchor="t"/>
          <a:lstStyle/>
          <a:p>
            <a:pPr lvl="0" algn="l" eaLnBrk="1" fontAlgn="auto" hangingPunct="1">
              <a:lnSpc>
                <a:spcPct val="120000"/>
              </a:lnSpc>
            </a:pPr>
            <a:r>
              <a:rPr lang="en-US" altLang="zh-CN" sz="4000" b="1" strike="noStrike" noProof="1">
                <a:solidFill>
                  <a:srgbClr val="FF0000"/>
                </a:solidFill>
              </a:rPr>
              <a:t>2a</a:t>
            </a:r>
            <a:r>
              <a:rPr lang="en-US" altLang="zh-CN" sz="4000" strike="noStrike" noProof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3600" b="1" strike="noStrike" noProof="1">
                <a:solidFill>
                  <a:schemeClr val="accent5">
                    <a:lumMod val="75000"/>
                  </a:schemeClr>
                </a:solidFill>
              </a:rPr>
              <a:t>Listen to the conversation and complete the sentences.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xfrm>
            <a:off x="2063750" y="1708150"/>
            <a:ext cx="8064500" cy="2160588"/>
          </a:xfrm>
          <a:noFill/>
          <a:ln w="9525">
            <a:miter/>
          </a:ln>
        </p:spPr>
        <p:txBody>
          <a:bodyPr lIns="91440" tIns="45720" rIns="91440" bIns="45720" rtlCol="0" anchor="t">
            <a:normAutofit/>
          </a:bodyPr>
          <a:lstStyle/>
          <a:p>
            <a:pPr lvl="0" eaLnBrk="1" fontAlgn="auto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 strike="noStrike" noProof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Jim has ____ brothers and ____ sisters. Jim’s family has ________ shower. </a:t>
            </a:r>
          </a:p>
        </p:txBody>
      </p:sp>
      <p:sp>
        <p:nvSpPr>
          <p:cNvPr id="27652" name="Text Box 7"/>
          <p:cNvSpPr txBox="1"/>
          <p:nvPr/>
        </p:nvSpPr>
        <p:spPr>
          <a:xfrm>
            <a:off x="4437063" y="1781175"/>
            <a:ext cx="11604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two</a:t>
            </a:r>
          </a:p>
        </p:txBody>
      </p:sp>
      <p:sp>
        <p:nvSpPr>
          <p:cNvPr id="27653" name="Text Box 7"/>
          <p:cNvSpPr txBox="1"/>
          <p:nvPr/>
        </p:nvSpPr>
        <p:spPr>
          <a:xfrm>
            <a:off x="9047163" y="1773238"/>
            <a:ext cx="11938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two</a:t>
            </a:r>
          </a:p>
        </p:txBody>
      </p:sp>
      <p:sp>
        <p:nvSpPr>
          <p:cNvPr id="27654" name="Text Box 7"/>
          <p:cNvSpPr txBox="1"/>
          <p:nvPr/>
        </p:nvSpPr>
        <p:spPr>
          <a:xfrm>
            <a:off x="8326438" y="2420938"/>
            <a:ext cx="123031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one</a:t>
            </a:r>
          </a:p>
        </p:txBody>
      </p:sp>
      <p:pic>
        <p:nvPicPr>
          <p:cNvPr id="34823" name="Picture 1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3213100"/>
            <a:ext cx="5135563" cy="34798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11325" y="404813"/>
            <a:ext cx="8716963" cy="1871663"/>
          </a:xfrm>
        </p:spPr>
        <p:txBody>
          <a:bodyPr lIns="91440" tIns="45720" rIns="91440" bIns="45720" anchor="t"/>
          <a:lstStyle/>
          <a:p>
            <a:pPr lvl="0" algn="l" eaLnBrk="1" fontAlgn="auto" hangingPunct="1">
              <a:lnSpc>
                <a:spcPct val="120000"/>
              </a:lnSpc>
            </a:pPr>
            <a:r>
              <a:rPr lang="en-US" altLang="zh-CN" sz="3600" b="1" strike="noStrike" noProof="1">
                <a:solidFill>
                  <a:srgbClr val="FF0000"/>
                </a:solidFill>
              </a:rPr>
              <a:t>2b</a:t>
            </a:r>
            <a:r>
              <a:rPr lang="en-US" altLang="zh-CN" sz="3600" strike="noStrike" noProof="1">
                <a:solidFill>
                  <a:schemeClr val="accent5"/>
                </a:solidFill>
              </a:rPr>
              <a:t> </a:t>
            </a:r>
            <a:r>
              <a:rPr lang="en-US" altLang="zh-CN" sz="3600" b="1" strike="noStrike" noProof="1">
                <a:solidFill>
                  <a:schemeClr val="accent5"/>
                </a:solidFill>
              </a:rPr>
              <a:t>Listen again. Complete the shower schedule for Jim’s family.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1847850" y="2160588"/>
          <a:ext cx="8016875" cy="1849120"/>
        </p:xfrm>
        <a:graphic>
          <a:graphicData uri="http://schemas.openxmlformats.org/drawingml/2006/table">
            <a:tbl>
              <a:tblPr/>
              <a:tblGrid>
                <a:gridCol w="1336675"/>
                <a:gridCol w="1334770"/>
                <a:gridCol w="1336675"/>
                <a:gridCol w="1336675"/>
                <a:gridCol w="1335405"/>
                <a:gridCol w="1336675"/>
              </a:tblGrid>
              <a:tr h="805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Name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Bob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Jim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Rectangle 2"/>
          <p:cNvSpPr/>
          <p:nvPr/>
        </p:nvSpPr>
        <p:spPr>
          <a:xfrm>
            <a:off x="4681538" y="3024188"/>
            <a:ext cx="1260475" cy="7191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5:50</a:t>
            </a:r>
          </a:p>
        </p:txBody>
      </p:sp>
      <p:sp>
        <p:nvSpPr>
          <p:cNvPr id="28700" name="Rectangle 2"/>
          <p:cNvSpPr/>
          <p:nvPr/>
        </p:nvSpPr>
        <p:spPr>
          <a:xfrm>
            <a:off x="6157913" y="3024188"/>
            <a:ext cx="1260475" cy="7191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6:15</a:t>
            </a:r>
          </a:p>
        </p:txBody>
      </p:sp>
      <p:sp>
        <p:nvSpPr>
          <p:cNvPr id="28701" name="Rectangle 2"/>
          <p:cNvSpPr/>
          <p:nvPr/>
        </p:nvSpPr>
        <p:spPr>
          <a:xfrm>
            <a:off x="7381875" y="3024188"/>
            <a:ext cx="1260475" cy="7191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6:30</a:t>
            </a:r>
          </a:p>
        </p:txBody>
      </p:sp>
      <p:sp>
        <p:nvSpPr>
          <p:cNvPr id="28702" name="Rectangle 2"/>
          <p:cNvSpPr/>
          <p:nvPr/>
        </p:nvSpPr>
        <p:spPr>
          <a:xfrm>
            <a:off x="8748713" y="3024188"/>
            <a:ext cx="1260475" cy="7191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6:45</a:t>
            </a:r>
          </a:p>
        </p:txBody>
      </p:sp>
      <p:pic>
        <p:nvPicPr>
          <p:cNvPr id="35870" name="Picture 5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292600"/>
            <a:ext cx="5543550" cy="23685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700" grpId="0"/>
      <p:bldP spid="28701" grpId="0"/>
      <p:bldP spid="28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4"/>
          <p:cNvSpPr txBox="1"/>
          <p:nvPr/>
        </p:nvSpPr>
        <p:spPr>
          <a:xfrm>
            <a:off x="4151313" y="981075"/>
            <a:ext cx="4465637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Your time schedule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2351088" y="1773238"/>
          <a:ext cx="6624320" cy="4754245"/>
        </p:xfrm>
        <a:graphic>
          <a:graphicData uri="http://schemas.openxmlformats.org/drawingml/2006/table">
            <a:tbl>
              <a:tblPr/>
              <a:tblGrid>
                <a:gridCol w="3816350"/>
                <a:gridCol w="2807970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Activities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Time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take a shower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get dressed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brush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eat 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矩形 5"/>
          <p:cNvPicPr/>
          <p:nvPr/>
        </p:nvPicPr>
        <p:blipFill>
          <a:blip r:embed="rId2"/>
          <a:srcRect t="17137" r="16118"/>
          <a:stretch>
            <a:fillRect/>
          </a:stretch>
        </p:blipFill>
        <p:spPr>
          <a:xfrm>
            <a:off x="1524000" y="0"/>
            <a:ext cx="4321175" cy="12588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6893" name="Text Box 3"/>
          <p:cNvSpPr txBox="1"/>
          <p:nvPr/>
        </p:nvSpPr>
        <p:spPr>
          <a:xfrm>
            <a:off x="7032625" y="3213100"/>
            <a:ext cx="14478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6:15</a:t>
            </a:r>
          </a:p>
        </p:txBody>
      </p:sp>
      <p:sp>
        <p:nvSpPr>
          <p:cNvPr id="36894" name="Text Box 4"/>
          <p:cNvSpPr txBox="1"/>
          <p:nvPr/>
        </p:nvSpPr>
        <p:spPr>
          <a:xfrm>
            <a:off x="7032625" y="3860800"/>
            <a:ext cx="10795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6:30</a:t>
            </a:r>
          </a:p>
        </p:txBody>
      </p:sp>
      <p:sp>
        <p:nvSpPr>
          <p:cNvPr id="36895" name="Text Box 5"/>
          <p:cNvSpPr txBox="1"/>
          <p:nvPr/>
        </p:nvSpPr>
        <p:spPr>
          <a:xfrm>
            <a:off x="7032625" y="5297488"/>
            <a:ext cx="14478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6:50</a:t>
            </a:r>
          </a:p>
        </p:txBody>
      </p:sp>
      <p:sp>
        <p:nvSpPr>
          <p:cNvPr id="36896" name="Text Box 6"/>
          <p:cNvSpPr txBox="1"/>
          <p:nvPr/>
        </p:nvSpPr>
        <p:spPr>
          <a:xfrm>
            <a:off x="7032625" y="6018213"/>
            <a:ext cx="1524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7:30</a:t>
            </a:r>
          </a:p>
        </p:txBody>
      </p:sp>
      <p:sp>
        <p:nvSpPr>
          <p:cNvPr id="36897" name="Text Box 7"/>
          <p:cNvSpPr txBox="1"/>
          <p:nvPr/>
        </p:nvSpPr>
        <p:spPr>
          <a:xfrm>
            <a:off x="7032625" y="4581525"/>
            <a:ext cx="1150938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6:15</a:t>
            </a:r>
          </a:p>
        </p:txBody>
      </p:sp>
      <p:sp>
        <p:nvSpPr>
          <p:cNvPr id="36898" name="Text Box 5"/>
          <p:cNvSpPr txBox="1"/>
          <p:nvPr/>
        </p:nvSpPr>
        <p:spPr>
          <a:xfrm>
            <a:off x="7024688" y="2562225"/>
            <a:ext cx="14478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6:00</a:t>
            </a:r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矩形 3"/>
          <p:cNvPicPr/>
          <p:nvPr/>
        </p:nvPicPr>
        <p:blipFill>
          <a:blip r:embed="rId2"/>
          <a:srcRect t="10588" r="21701"/>
          <a:stretch>
            <a:fillRect/>
          </a:stretch>
        </p:blipFill>
        <p:spPr>
          <a:xfrm>
            <a:off x="1487488" y="0"/>
            <a:ext cx="2087562" cy="10858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890" name="Rectangle 2"/>
          <p:cNvSpPr txBox="1"/>
          <p:nvPr/>
        </p:nvSpPr>
        <p:spPr>
          <a:xfrm>
            <a:off x="4008438" y="0"/>
            <a:ext cx="6408737" cy="12239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>
              <a:lnSpc>
                <a:spcPct val="110000"/>
              </a:lnSpc>
            </a:pPr>
            <a:r>
              <a:rPr lang="en-US" altLang="zh-CN" sz="3600" dirty="0">
                <a:solidFill>
                  <a:srgbClr val="0033CC"/>
                </a:solidFill>
                <a:latin typeface="Times New Roman" pitchFamily="18" charset="0"/>
                <a:ea typeface="宋体" pitchFamily="2" charset="-122"/>
              </a:rPr>
              <a:t>2c</a:t>
            </a:r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600" dirty="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Now talk about yourself according to your time schedule.</a:t>
            </a:r>
          </a:p>
        </p:txBody>
      </p:sp>
      <p:sp>
        <p:nvSpPr>
          <p:cNvPr id="37891" name="矩形标注 6"/>
          <p:cNvSpPr/>
          <p:nvPr/>
        </p:nvSpPr>
        <p:spPr>
          <a:xfrm>
            <a:off x="2708275" y="5805488"/>
            <a:ext cx="5651500" cy="603250"/>
          </a:xfrm>
          <a:prstGeom prst="wedgeRectCallout">
            <a:avLst>
              <a:gd name="adj1" fmla="val 366"/>
              <a:gd name="adj2" fmla="val -111315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Wow! I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never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 get up so 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early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. </a:t>
            </a:r>
            <a:endParaRPr lang="zh-CN" altLang="en-US" sz="32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7892" name="矩形标注 7"/>
          <p:cNvSpPr/>
          <p:nvPr/>
        </p:nvSpPr>
        <p:spPr>
          <a:xfrm>
            <a:off x="6164263" y="1412875"/>
            <a:ext cx="3097212" cy="1295400"/>
          </a:xfrm>
          <a:prstGeom prst="wedgeRectCallout">
            <a:avLst>
              <a:gd name="adj1" fmla="val -33139"/>
              <a:gd name="adj2" fmla="val 74389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 usually get up at 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five fifty.</a:t>
            </a:r>
            <a:endParaRPr lang="zh-CN" altLang="en-US" sz="32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37893" name="Picture 10" descr="朋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68638"/>
            <a:ext cx="2438400" cy="2216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894" name="矩形标注 18"/>
          <p:cNvSpPr/>
          <p:nvPr/>
        </p:nvSpPr>
        <p:spPr>
          <a:xfrm>
            <a:off x="2528888" y="1484313"/>
            <a:ext cx="3492500" cy="1066800"/>
          </a:xfrm>
          <a:prstGeom prst="wedgeRectCallout">
            <a:avLst>
              <a:gd name="adj1" fmla="val -1421"/>
              <a:gd name="adj2" fmla="val 10635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What time do you usually get up?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7895" name="矩形标注 20"/>
          <p:cNvSpPr/>
          <p:nvPr/>
        </p:nvSpPr>
        <p:spPr>
          <a:xfrm>
            <a:off x="3716338" y="4940300"/>
            <a:ext cx="1081087" cy="735013"/>
          </a:xfrm>
          <a:prstGeom prst="wedgeRectCallout">
            <a:avLst>
              <a:gd name="adj1" fmla="val 9819"/>
              <a:gd name="adj2" fmla="val 76319"/>
            </a:avLst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r>
              <a:rPr lang="zh-CN" altLang="en-US" sz="3200" dirty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</a:rPr>
              <a:t>从未</a:t>
            </a:r>
          </a:p>
        </p:txBody>
      </p:sp>
      <p:sp>
        <p:nvSpPr>
          <p:cNvPr id="37896" name="矩形标注 21"/>
          <p:cNvSpPr/>
          <p:nvPr/>
        </p:nvSpPr>
        <p:spPr>
          <a:xfrm>
            <a:off x="7461250" y="5157788"/>
            <a:ext cx="792163" cy="503237"/>
          </a:xfrm>
          <a:prstGeom prst="wedgeRectCallout">
            <a:avLst>
              <a:gd name="adj1" fmla="val -109319"/>
              <a:gd name="adj2" fmla="val 108991"/>
            </a:avLst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r>
              <a:rPr lang="zh-CN" altLang="en-US" sz="3200" dirty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</a:rPr>
              <a:t>早</a:t>
            </a:r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/>
          <p:nvPr/>
        </p:nvSpPr>
        <p:spPr>
          <a:xfrm>
            <a:off x="6959600" y="765175"/>
            <a:ext cx="3429000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Comic Sans MS" pitchFamily="66" charset="0"/>
                <a:ea typeface="宋体" pitchFamily="2" charset="-122"/>
              </a:rPr>
              <a:t>Make a survey</a:t>
            </a:r>
          </a:p>
        </p:txBody>
      </p:sp>
      <p:sp>
        <p:nvSpPr>
          <p:cNvPr id="38914" name="Text Box 3"/>
          <p:cNvSpPr txBox="1"/>
          <p:nvPr/>
        </p:nvSpPr>
        <p:spPr>
          <a:xfrm>
            <a:off x="2057400" y="1295400"/>
            <a:ext cx="556260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 sz="3200" dirty="0">
              <a:latin typeface="Arial Black" pitchFamily="34" charset="0"/>
              <a:ea typeface="宋体" pitchFamily="2" charset="-122"/>
            </a:endParaRP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1905000" y="1447800"/>
          <a:ext cx="8305800" cy="3172461"/>
        </p:xfrm>
        <a:graphic>
          <a:graphicData uri="http://schemas.openxmlformats.org/drawingml/2006/table">
            <a:tbl>
              <a:tblPr/>
              <a:tblGrid>
                <a:gridCol w="3060700"/>
                <a:gridCol w="1744980"/>
                <a:gridCol w="1752600"/>
                <a:gridCol w="1747520"/>
              </a:tblGrid>
              <a:tr h="574675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get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b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rush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eat breakfast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go to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  <a:ea typeface="宋体" pitchFamily="2" charset="-122"/>
                        </a:rPr>
                        <a:t>take a shower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2" name="Text Box 41"/>
          <p:cNvSpPr txBox="1"/>
          <p:nvPr/>
        </p:nvSpPr>
        <p:spPr>
          <a:xfrm>
            <a:off x="2743200" y="1447800"/>
            <a:ext cx="1676400" cy="62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400" dirty="0">
                <a:latin typeface="Arial Black" pitchFamily="34" charset="0"/>
                <a:ea typeface="宋体" pitchFamily="2" charset="-122"/>
              </a:rPr>
              <a:t>Activity</a:t>
            </a:r>
            <a:r>
              <a:rPr lang="en-US" altLang="zh-CN" sz="3200" dirty="0">
                <a:latin typeface="Arial Black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8953" name="Text Box 42"/>
          <p:cNvSpPr txBox="1"/>
          <p:nvPr/>
        </p:nvSpPr>
        <p:spPr>
          <a:xfrm>
            <a:off x="5410200" y="1524000"/>
            <a:ext cx="457200" cy="555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dirty="0">
                <a:solidFill>
                  <a:srgbClr val="FF33CC"/>
                </a:solidFill>
                <a:latin typeface="Arial Black" pitchFamily="34" charset="0"/>
                <a:ea typeface="宋体" pitchFamily="2" charset="-122"/>
              </a:rPr>
              <a:t>I</a:t>
            </a:r>
            <a:r>
              <a:rPr lang="en-US" altLang="zh-CN" sz="2800" dirty="0">
                <a:latin typeface="Arial Black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8954" name="Text Box 43"/>
          <p:cNvSpPr txBox="1"/>
          <p:nvPr/>
        </p:nvSpPr>
        <p:spPr>
          <a:xfrm>
            <a:off x="1524000" y="4648200"/>
            <a:ext cx="9144000" cy="195008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33CC"/>
                </a:solidFill>
                <a:latin typeface="Comic Sans MS" pitchFamily="66" charset="0"/>
                <a:ea typeface="宋体" pitchFamily="2" charset="-122"/>
              </a:rPr>
              <a:t>Report :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  </a:t>
            </a:r>
          </a:p>
          <a:p>
            <a:pPr lvl="0"/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         I get up at…I eat breakfast at … </a:t>
            </a:r>
          </a:p>
          <a:p>
            <a:pPr lvl="0"/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         My friend xxx </a:t>
            </a:r>
            <a:r>
              <a:rPr lang="en-US" altLang="zh-CN" sz="2400" b="1" dirty="0">
                <a:solidFill>
                  <a:srgbClr val="FF3399"/>
                </a:solidFill>
                <a:latin typeface="Comic Sans MS" pitchFamily="66" charset="0"/>
                <a:ea typeface="宋体" pitchFamily="2" charset="-122"/>
              </a:rPr>
              <a:t>gets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up at …. He</a:t>
            </a:r>
            <a:r>
              <a:rPr lang="en-US" altLang="zh-CN" sz="2400" b="1" dirty="0">
                <a:solidFill>
                  <a:srgbClr val="FF3399"/>
                </a:solidFill>
                <a:latin typeface="Comic Sans MS" pitchFamily="66" charset="0"/>
                <a:ea typeface="宋体" pitchFamily="2" charset="-122"/>
              </a:rPr>
              <a:t> eats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breakfast at…. He </a:t>
            </a:r>
            <a:r>
              <a:rPr lang="en-US" altLang="zh-CN" sz="2400" b="1" dirty="0">
                <a:solidFill>
                  <a:srgbClr val="FF3399"/>
                </a:solidFill>
                <a:latin typeface="Comic Sans MS" pitchFamily="66" charset="0"/>
                <a:ea typeface="宋体" pitchFamily="2" charset="-122"/>
              </a:rPr>
              <a:t>goes</a:t>
            </a:r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to school at…</a:t>
            </a:r>
          </a:p>
          <a:p>
            <a:pPr lvl="0"/>
            <a:r>
              <a:rPr lang="en-US" altLang="zh-CN" sz="2400" b="1" dirty="0">
                <a:latin typeface="Comic Sans MS" pitchFamily="66" charset="0"/>
                <a:ea typeface="宋体" pitchFamily="2" charset="-122"/>
              </a:rPr>
              <a:t>         xxx gets up at… She brushes teeth at…</a:t>
            </a:r>
          </a:p>
        </p:txBody>
      </p:sp>
      <p:sp>
        <p:nvSpPr>
          <p:cNvPr id="38955" name="Text Box 44"/>
          <p:cNvSpPr txBox="1"/>
          <p:nvPr/>
        </p:nvSpPr>
        <p:spPr>
          <a:xfrm>
            <a:off x="7010400" y="1524000"/>
            <a:ext cx="914400" cy="555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dirty="0">
                <a:solidFill>
                  <a:srgbClr val="FF66CC"/>
                </a:solidFill>
                <a:latin typeface="Arial Black" pitchFamily="34" charset="0"/>
                <a:ea typeface="宋体" pitchFamily="2" charset="-122"/>
              </a:rPr>
              <a:t>He </a:t>
            </a:r>
          </a:p>
        </p:txBody>
      </p:sp>
      <p:sp>
        <p:nvSpPr>
          <p:cNvPr id="38956" name="Text Box 45"/>
          <p:cNvSpPr txBox="1"/>
          <p:nvPr/>
        </p:nvSpPr>
        <p:spPr>
          <a:xfrm>
            <a:off x="8839200" y="1524000"/>
            <a:ext cx="914400" cy="5556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dirty="0">
                <a:solidFill>
                  <a:srgbClr val="FF33CC"/>
                </a:solidFill>
                <a:latin typeface="Arial Black" pitchFamily="34" charset="0"/>
                <a:ea typeface="宋体" pitchFamily="2" charset="-122"/>
              </a:rPr>
              <a:t>She</a:t>
            </a:r>
            <a:r>
              <a:rPr lang="en-US" altLang="zh-CN" sz="2800" dirty="0">
                <a:latin typeface="Arial Black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8957" name="Text Box 46"/>
          <p:cNvSpPr txBox="1"/>
          <p:nvPr/>
        </p:nvSpPr>
        <p:spPr>
          <a:xfrm>
            <a:off x="1752600" y="304800"/>
            <a:ext cx="7467600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latin typeface="Comic Sans MS" pitchFamily="66" charset="0"/>
                <a:ea typeface="黑体" pitchFamily="2" charset="-122"/>
              </a:rPr>
              <a:t>A:What time do you usually ...?</a:t>
            </a:r>
          </a:p>
        </p:txBody>
      </p:sp>
      <p:sp>
        <p:nvSpPr>
          <p:cNvPr id="38958" name="Text Box 47"/>
          <p:cNvSpPr txBox="1"/>
          <p:nvPr/>
        </p:nvSpPr>
        <p:spPr>
          <a:xfrm>
            <a:off x="1752600" y="838200"/>
            <a:ext cx="5486400" cy="6184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latin typeface="Comic Sans MS" pitchFamily="66" charset="0"/>
                <a:ea typeface="黑体" pitchFamily="2" charset="-122"/>
              </a:rPr>
              <a:t>B:I usually ... at...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/>
          <p:nvPr/>
        </p:nvSpPr>
        <p:spPr>
          <a:xfrm>
            <a:off x="4000500" y="261938"/>
            <a:ext cx="2890838" cy="6845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7030A0"/>
                </a:solidFill>
                <a:latin typeface="Comic Sans MS" pitchFamily="66" charset="0"/>
                <a:ea typeface="宋体" pitchFamily="2" charset="-122"/>
              </a:rPr>
              <a:t>Proverbs:</a:t>
            </a:r>
          </a:p>
        </p:txBody>
      </p:sp>
      <p:sp>
        <p:nvSpPr>
          <p:cNvPr id="33795" name="Text Box 3"/>
          <p:cNvSpPr txBox="1"/>
          <p:nvPr/>
        </p:nvSpPr>
        <p:spPr>
          <a:xfrm>
            <a:off x="2892425" y="1054100"/>
            <a:ext cx="7056438" cy="535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Time is money. </a:t>
            </a:r>
          </a:p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一寸光阴，一寸金。</a:t>
            </a:r>
            <a:endParaRPr lang="en-US" altLang="zh-CN" sz="3600" b="1" dirty="0">
              <a:solidFill>
                <a:srgbClr val="FF3300"/>
              </a:solidFill>
              <a:latin typeface="Comic Sans MS" pitchFamily="66" charset="0"/>
              <a:ea typeface="宋体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Time is life.</a:t>
            </a:r>
          </a:p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时间就是生命。</a:t>
            </a:r>
            <a:endParaRPr lang="en-US" altLang="zh-CN" sz="3600" b="1" dirty="0">
              <a:solidFill>
                <a:srgbClr val="FF3300"/>
              </a:solidFill>
              <a:latin typeface="Comic Sans MS" pitchFamily="66" charset="0"/>
              <a:ea typeface="宋体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Time flies.</a:t>
            </a:r>
          </a:p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时光如梭。</a:t>
            </a:r>
            <a:endParaRPr lang="en-US" altLang="zh-CN" sz="3600" b="1" dirty="0">
              <a:solidFill>
                <a:srgbClr val="FF3300"/>
              </a:solidFill>
              <a:latin typeface="Comic Sans MS" pitchFamily="66" charset="0"/>
              <a:ea typeface="宋体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Time and tide wait for no man.</a:t>
            </a:r>
          </a:p>
          <a:p>
            <a:pPr lvl="0">
              <a:lnSpc>
                <a:spcPct val="12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时不我待！</a:t>
            </a:r>
            <a:endParaRPr lang="en-US" altLang="zh-CN" sz="3600" b="1" dirty="0">
              <a:solidFill>
                <a:srgbClr val="FF3300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altLang="zh-CN"/>
              <a:t>HOMEWORK</a:t>
            </a:r>
          </a:p>
        </p:txBody>
      </p:sp>
      <p:sp>
        <p:nvSpPr>
          <p:cNvPr id="40962" name="内容占位符 2"/>
          <p:cNvSpPr>
            <a:spLocks noGrp="1"/>
          </p:cNvSpPr>
          <p:nvPr>
            <p:ph idx="1" hasCustomPrompt="1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indent="-171450"/>
            <a:r>
              <a:rPr lang="en-US" altLang="zh-CN" sz="3200"/>
              <a:t>1. Make 2 conversations according to 2c.</a:t>
            </a:r>
          </a:p>
          <a:p>
            <a:pPr indent="-171450"/>
            <a:r>
              <a:rPr lang="en-US" altLang="zh-CN" sz="3200"/>
              <a:t>-What time do you usually ...?</a:t>
            </a:r>
          </a:p>
          <a:p>
            <a:pPr indent="-171450"/>
            <a:r>
              <a:rPr lang="en-US" altLang="zh-CN" sz="3200"/>
              <a:t>-I usually ... at ...</a:t>
            </a:r>
          </a:p>
          <a:p>
            <a:pPr indent="-171450"/>
            <a:endParaRPr lang="en-US" altLang="zh-CN" sz="3200"/>
          </a:p>
          <a:p>
            <a:pPr indent="-171450"/>
            <a:r>
              <a:rPr lang="en-US" altLang="zh-CN" sz="3200"/>
              <a:t>2. Recite the new words from "up</a:t>
            </a:r>
            <a:r>
              <a:rPr lang="zh-CN" altLang="en-US" sz="3200"/>
              <a:t>向上</a:t>
            </a:r>
            <a:r>
              <a:rPr lang="en-US" altLang="zh-CN" sz="3200"/>
              <a:t>" to "fifty</a:t>
            </a:r>
            <a:r>
              <a:rPr lang="zh-CN" altLang="en-US" sz="3200"/>
              <a:t>五十</a:t>
            </a:r>
            <a:r>
              <a:rPr lang="en-US" altLang="zh-CN" sz="3200"/>
              <a:t>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0241"/>
          <p:cNvSpPr>
            <a:spLocks noGrp="1"/>
          </p:cNvSpPr>
          <p:nvPr>
            <p:ph type="title"/>
          </p:nvPr>
        </p:nvSpPr>
        <p:spPr>
          <a:xfrm>
            <a:off x="1631950" y="620713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itchFamily="2" charset="0"/>
              </a:rPr>
              <a:t>Do you know how to ask the time?</a:t>
            </a:r>
          </a:p>
        </p:txBody>
      </p:sp>
      <p:sp>
        <p:nvSpPr>
          <p:cNvPr id="10243" name="内容占位符 10242"/>
          <p:cNvSpPr>
            <a:spLocks noGrp="1"/>
          </p:cNvSpPr>
          <p:nvPr>
            <p:ph idx="1" hasCustomPrompt="1"/>
          </p:nvPr>
        </p:nvSpPr>
        <p:spPr>
          <a:xfrm>
            <a:off x="1631950" y="1857375"/>
            <a:ext cx="9036050" cy="4310063"/>
          </a:xfrm>
          <a:noFill/>
          <a:ln w="9525">
            <a:miter/>
          </a:ln>
        </p:spPr>
        <p:txBody>
          <a:bodyPr lIns="91440" tIns="45720" rIns="91440" bIns="45720" anchor="t"/>
          <a:lstStyle/>
          <a:p>
            <a:pPr indent="-171450">
              <a:buNone/>
            </a:pPr>
            <a:r>
              <a:rPr lang="zh-CN" altLang="en-US" sz="4800" dirty="0">
                <a:solidFill>
                  <a:srgbClr val="000099"/>
                </a:solidFill>
              </a:rPr>
              <a:t>       </a:t>
            </a:r>
            <a:r>
              <a:rPr lang="zh-CN" altLang="en-US" sz="4800" dirty="0">
                <a:solidFill>
                  <a:srgbClr val="000099"/>
                </a:solidFill>
                <a:latin typeface="Times New Roman" pitchFamily="2" charset="0"/>
              </a:rPr>
              <a:t>What time is it?</a:t>
            </a:r>
          </a:p>
          <a:p>
            <a:pPr indent="-171450">
              <a:buNone/>
            </a:pPr>
            <a:r>
              <a:rPr lang="zh-CN" altLang="en-US" sz="4800" dirty="0">
                <a:solidFill>
                  <a:srgbClr val="000099"/>
                </a:solidFill>
                <a:latin typeface="Times New Roman" pitchFamily="2" charset="0"/>
              </a:rPr>
              <a:t>      =What is the time?</a:t>
            </a:r>
          </a:p>
          <a:p>
            <a:pPr indent="-171450">
              <a:buNone/>
            </a:pPr>
            <a:endParaRPr lang="zh-CN" altLang="en-US" sz="4800" dirty="0">
              <a:solidFill>
                <a:srgbClr val="000099"/>
              </a:solidFill>
              <a:latin typeface="Times New Roman" pitchFamily="2" charset="0"/>
            </a:endParaRPr>
          </a:p>
          <a:p>
            <a:pPr indent="-171450">
              <a:buNone/>
            </a:pPr>
            <a:endParaRPr lang="zh-CN" altLang="en-US" sz="4800" dirty="0">
              <a:solidFill>
                <a:srgbClr val="FF0000"/>
              </a:solidFill>
              <a:latin typeface="Times New Roman" pitchFamily="2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847850" y="4868863"/>
            <a:ext cx="8536305" cy="7505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4000" b="1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Can you read the time in English?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lock2"/>
          <p:cNvPicPr>
            <a:picLocks noGrp="1" noChangeAspect="1"/>
          </p:cNvPicPr>
          <p:nvPr>
            <p:ph/>
          </p:nvPr>
        </p:nvPicPr>
        <p:blipFill>
          <a:blip r:embed="rId2">
            <a:lum bright="10001"/>
          </a:blip>
          <a:stretch>
            <a:fillRect/>
          </a:stretch>
        </p:blipFill>
        <p:spPr>
          <a:xfrm>
            <a:off x="1631950" y="2060575"/>
            <a:ext cx="3816350" cy="381635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13314" name="文本框 11267"/>
          <p:cNvSpPr txBox="1"/>
          <p:nvPr/>
        </p:nvSpPr>
        <p:spPr>
          <a:xfrm>
            <a:off x="5592763" y="2276475"/>
            <a:ext cx="4752975" cy="1767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What time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is it?</a:t>
            </a:r>
          </a:p>
          <a:p>
            <a:pPr lvl="0" defTabSz="762000"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FF00FF"/>
                </a:solidFill>
                <a:latin typeface="Times New Roman" pitchFamily="2" charset="0"/>
                <a:ea typeface="宋体" charset="-122"/>
              </a:rPr>
              <a:t>=What’s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 the time ?</a:t>
            </a:r>
          </a:p>
        </p:txBody>
      </p:sp>
      <p:sp>
        <p:nvSpPr>
          <p:cNvPr id="11269" name="文本框 11268"/>
          <p:cNvSpPr txBox="1"/>
          <p:nvPr/>
        </p:nvSpPr>
        <p:spPr>
          <a:xfrm>
            <a:off x="5591175" y="4221163"/>
            <a:ext cx="4797425" cy="762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>
              <a:spcBef>
                <a:spcPct val="50000"/>
              </a:spcBef>
            </a:pPr>
            <a:r>
              <a:rPr lang="zh-CN" altLang="en-US" sz="4400" b="1" dirty="0">
                <a:latin typeface="Times New Roman" pitchFamily="2" charset="0"/>
                <a:ea typeface="宋体" charset="-122"/>
              </a:rPr>
              <a:t>It</a:t>
            </a:r>
            <a:r>
              <a:rPr lang="en-US" altLang="zh-CN" sz="4400" b="1" dirty="0"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400" b="1" dirty="0">
                <a:latin typeface="Times New Roman" pitchFamily="2" charset="0"/>
                <a:ea typeface="宋体" charset="-122"/>
              </a:rPr>
              <a:t>s </a:t>
            </a:r>
            <a:r>
              <a:rPr lang="zh-CN" altLang="en-US" sz="4400" b="1" dirty="0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nine </a:t>
            </a:r>
            <a:r>
              <a:rPr lang="zh-CN" altLang="en-US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(o</a:t>
            </a:r>
            <a:r>
              <a:rPr lang="en-US" altLang="zh-CN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4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clock).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lock9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19288" y="2276475"/>
            <a:ext cx="3448050" cy="359727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14338" name="文本框 12291"/>
          <p:cNvSpPr txBox="1"/>
          <p:nvPr/>
        </p:nvSpPr>
        <p:spPr>
          <a:xfrm>
            <a:off x="5591175" y="2420938"/>
            <a:ext cx="4537075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>
              <a:lnSpc>
                <a:spcPct val="120000"/>
              </a:lnSpc>
            </a:pPr>
            <a:r>
              <a:rPr lang="en-US" altLang="zh-CN" sz="4000" b="1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What time</a:t>
            </a:r>
            <a:r>
              <a:rPr lang="en-US" altLang="zh-CN" sz="40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000" b="1">
                <a:latin typeface="Times New Roman" pitchFamily="2" charset="0"/>
                <a:ea typeface="宋体" charset="-122"/>
              </a:rPr>
              <a:t>is it?</a:t>
            </a:r>
          </a:p>
          <a:p>
            <a:pPr lvl="0" defTabSz="762000" eaLnBrk="0" hangingPunct="0">
              <a:lnSpc>
                <a:spcPct val="120000"/>
              </a:lnSpc>
            </a:pPr>
            <a:r>
              <a:rPr lang="en-US" altLang="zh-CN" sz="4000" b="1">
                <a:solidFill>
                  <a:srgbClr val="FF00FF"/>
                </a:solidFill>
                <a:latin typeface="Times New Roman" pitchFamily="2" charset="0"/>
                <a:ea typeface="宋体" charset="-122"/>
              </a:rPr>
              <a:t>=What’s</a:t>
            </a:r>
            <a:r>
              <a:rPr lang="en-US" altLang="zh-CN" sz="4000" b="1">
                <a:latin typeface="Times New Roman" pitchFamily="2" charset="0"/>
                <a:ea typeface="宋体" charset="-122"/>
              </a:rPr>
              <a:t> the time?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5664200" y="4005263"/>
            <a:ext cx="475297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/>
            <a:r>
              <a:rPr lang="zh-CN" altLang="en-US" sz="4000" b="1" dirty="0">
                <a:latin typeface="Times New Roman" pitchFamily="2" charset="0"/>
                <a:ea typeface="宋体" charset="-122"/>
              </a:rPr>
              <a:t>It</a:t>
            </a:r>
            <a:r>
              <a:rPr lang="en-US" altLang="zh-CN" sz="4000" b="1" dirty="0"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000" b="1" dirty="0">
                <a:latin typeface="Times New Roman" pitchFamily="2" charset="0"/>
                <a:ea typeface="宋体" charset="-122"/>
              </a:rPr>
              <a:t>s</a:t>
            </a:r>
            <a:r>
              <a:rPr lang="zh-CN" altLang="en-US" sz="40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zh-CN" altLang="en-US" sz="4000" b="1" dirty="0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twelve </a:t>
            </a:r>
            <a:r>
              <a:rPr lang="zh-CN" altLang="en-US" sz="40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(o</a:t>
            </a:r>
            <a:r>
              <a:rPr lang="en-US" altLang="zh-CN" sz="40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0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clock).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lock1"/>
          <p:cNvPicPr>
            <a:picLocks noGrp="1" noChangeAspect="1"/>
          </p:cNvPicPr>
          <p:nvPr>
            <p:ph/>
          </p:nvPr>
        </p:nvPicPr>
        <p:blipFill>
          <a:blip r:embed="rId2">
            <a:lum bright="29999"/>
          </a:blip>
          <a:stretch>
            <a:fillRect/>
          </a:stretch>
        </p:blipFill>
        <p:spPr>
          <a:xfrm>
            <a:off x="1990725" y="2205038"/>
            <a:ext cx="3182938" cy="3170237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15362" name="文本框 13315"/>
          <p:cNvSpPr txBox="1"/>
          <p:nvPr/>
        </p:nvSpPr>
        <p:spPr>
          <a:xfrm>
            <a:off x="5305425" y="2276475"/>
            <a:ext cx="5362575" cy="1920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What time</a:t>
            </a:r>
            <a:r>
              <a:rPr lang="en-US" altLang="zh-CN" sz="48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800" b="1">
                <a:latin typeface="Times New Roman" pitchFamily="2" charset="0"/>
                <a:ea typeface="宋体" charset="-122"/>
              </a:rPr>
              <a:t>is it?</a:t>
            </a:r>
          </a:p>
          <a:p>
            <a:pPr lvl="0" defTabSz="762000"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FF00FF"/>
                </a:solidFill>
                <a:latin typeface="Times New Roman" pitchFamily="2" charset="0"/>
                <a:ea typeface="宋体" charset="-122"/>
              </a:rPr>
              <a:t>=What’s</a:t>
            </a:r>
            <a:r>
              <a:rPr lang="en-US" altLang="zh-CN" sz="4800" b="1">
                <a:latin typeface="Times New Roman" pitchFamily="2" charset="0"/>
                <a:ea typeface="宋体" charset="-122"/>
              </a:rPr>
              <a:t> the time ?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5302250" y="4221163"/>
            <a:ext cx="5087938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 eaLnBrk="0" hangingPunct="0">
              <a:spcBef>
                <a:spcPct val="50000"/>
              </a:spcBef>
            </a:pPr>
            <a:r>
              <a:rPr lang="zh-CN" altLang="en-US" sz="4800" b="1" dirty="0">
                <a:latin typeface="Times New Roman" pitchFamily="2" charset="0"/>
                <a:ea typeface="宋体" charset="-122"/>
              </a:rPr>
              <a:t>It</a:t>
            </a:r>
            <a:r>
              <a:rPr lang="en-US" altLang="zh-CN" sz="4800" b="1" dirty="0"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800" b="1" dirty="0">
                <a:latin typeface="Times New Roman" pitchFamily="2" charset="0"/>
                <a:ea typeface="宋体" charset="-122"/>
              </a:rPr>
              <a:t>s </a:t>
            </a:r>
            <a:r>
              <a:rPr lang="zh-CN" altLang="en-US" sz="4800" b="1" dirty="0">
                <a:solidFill>
                  <a:srgbClr val="FF3300"/>
                </a:solidFill>
                <a:latin typeface="Times New Roman" pitchFamily="2" charset="0"/>
                <a:ea typeface="宋体" charset="-122"/>
              </a:rPr>
              <a:t>two </a:t>
            </a:r>
            <a:r>
              <a:rPr lang="zh-CN" altLang="en-US" sz="48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(o</a:t>
            </a:r>
            <a:r>
              <a:rPr lang="en-US" altLang="zh-CN" sz="48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'</a:t>
            </a:r>
            <a:r>
              <a:rPr lang="zh-CN" altLang="en-US" sz="4800" b="1" dirty="0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clock).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lock17"/>
          <p:cNvPicPr>
            <a:picLocks noGrp="1" noChangeAspect="1"/>
          </p:cNvPicPr>
          <p:nvPr>
            <p:ph/>
          </p:nvPr>
        </p:nvPicPr>
        <p:blipFill>
          <a:blip r:embed="rId2">
            <a:lum bright="10001"/>
          </a:blip>
          <a:stretch>
            <a:fillRect/>
          </a:stretch>
        </p:blipFill>
        <p:spPr>
          <a:xfrm>
            <a:off x="6600825" y="1701800"/>
            <a:ext cx="3849688" cy="453707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14339" name="Rectangle 7"/>
          <p:cNvSpPr/>
          <p:nvPr/>
        </p:nvSpPr>
        <p:spPr>
          <a:xfrm>
            <a:off x="2279650" y="3933825"/>
            <a:ext cx="4103688" cy="7715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ctr"/>
            <a:r>
              <a:rPr lang="en-US" altLang="x-none" sz="4800" b="1" dirty="0">
                <a:latin typeface="Times New Roman" pitchFamily="2" charset="0"/>
                <a:ea typeface="宋体" charset="-122"/>
              </a:rPr>
              <a:t>It’s nine thirty.</a:t>
            </a:r>
          </a:p>
        </p:txBody>
      </p:sp>
      <p:sp>
        <p:nvSpPr>
          <p:cNvPr id="16387" name="Rectangle 8"/>
          <p:cNvSpPr/>
          <p:nvPr/>
        </p:nvSpPr>
        <p:spPr>
          <a:xfrm>
            <a:off x="2133600" y="2819400"/>
            <a:ext cx="3600450" cy="10239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ctr"/>
            <a:r>
              <a:rPr lang="en-US" altLang="x-none" sz="8000" dirty="0">
                <a:solidFill>
                  <a:schemeClr val="tx2"/>
                </a:solidFill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16388" name="Text Box 10"/>
          <p:cNvSpPr>
            <a:spLocks noGrp="1"/>
          </p:cNvSpPr>
          <p:nvPr>
            <p:ph type="title"/>
          </p:nvPr>
        </p:nvSpPr>
        <p:spPr>
          <a:xfrm>
            <a:off x="3287713" y="476250"/>
            <a:ext cx="6870700" cy="914400"/>
          </a:xfrm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5400" dirty="0">
                <a:solidFill>
                  <a:schemeClr val="tx1"/>
                </a:solidFill>
                <a:latin typeface="Times New Roman" pitchFamily="2" charset="0"/>
              </a:rPr>
              <a:t>What time </a:t>
            </a:r>
            <a:r>
              <a:rPr lang="zh-CN" altLang="en-US" sz="5400" dirty="0">
                <a:solidFill>
                  <a:schemeClr val="tx1"/>
                </a:solidFill>
                <a:latin typeface="Times New Roman" pitchFamily="2" charset="0"/>
              </a:rPr>
              <a:t>is it</a:t>
            </a:r>
            <a:r>
              <a:rPr lang="en-US" altLang="x-none" sz="5400" dirty="0">
                <a:solidFill>
                  <a:schemeClr val="tx1"/>
                </a:solidFill>
                <a:latin typeface="Times New Roman" pitchFamily="2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lock7"/>
          <p:cNvPicPr>
            <a:picLocks noGrp="1" noChangeAspect="1"/>
          </p:cNvPicPr>
          <p:nvPr>
            <p:ph/>
          </p:nvPr>
        </p:nvPicPr>
        <p:blipFill>
          <a:blip r:embed="rId2">
            <a:lum bright="10001"/>
          </a:blip>
          <a:stretch>
            <a:fillRect/>
          </a:stretch>
        </p:blipFill>
        <p:spPr>
          <a:xfrm>
            <a:off x="1990725" y="2708275"/>
            <a:ext cx="3168650" cy="316865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17410" name="Text Box 6"/>
          <p:cNvSpPr txBox="1"/>
          <p:nvPr/>
        </p:nvSpPr>
        <p:spPr>
          <a:xfrm>
            <a:off x="2784475" y="765175"/>
            <a:ext cx="687070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6000" b="1" dirty="0">
                <a:latin typeface="Times New Roman" pitchFamily="2" charset="0"/>
                <a:ea typeface="宋体" charset="-122"/>
              </a:rPr>
              <a:t>What time </a:t>
            </a:r>
            <a:r>
              <a:rPr lang="zh-CN" altLang="en-US" sz="6000" b="1" dirty="0">
                <a:latin typeface="Times New Roman" pitchFamily="2" charset="0"/>
                <a:ea typeface="宋体" charset="-122"/>
              </a:rPr>
              <a:t>is it</a:t>
            </a:r>
            <a:r>
              <a:rPr lang="en-US" altLang="x-none" sz="6000" b="1" dirty="0">
                <a:latin typeface="Times New Roman" pitchFamily="2" charset="0"/>
                <a:ea typeface="宋体" charset="-122"/>
              </a:rPr>
              <a:t>?</a:t>
            </a:r>
          </a:p>
        </p:txBody>
      </p:sp>
      <p:sp>
        <p:nvSpPr>
          <p:cNvPr id="15364" name="Rectangle 7"/>
          <p:cNvSpPr/>
          <p:nvPr/>
        </p:nvSpPr>
        <p:spPr>
          <a:xfrm>
            <a:off x="5664200" y="3140075"/>
            <a:ext cx="4537075" cy="12049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b"/>
          <a:lstStyle/>
          <a:p>
            <a:pPr lvl="0" algn="ctr"/>
            <a:r>
              <a:rPr lang="en-US" altLang="x-none" sz="6600" b="1" dirty="0">
                <a:latin typeface="Times New Roman" pitchFamily="2" charset="0"/>
                <a:ea typeface="宋体" charset="-122"/>
              </a:rPr>
              <a:t>It’s </a:t>
            </a:r>
            <a:r>
              <a:rPr lang="zh-CN" altLang="en-US" sz="6600" b="1" dirty="0">
                <a:latin typeface="Times New Roman" pitchFamily="2" charset="0"/>
                <a:ea typeface="宋体" charset="-122"/>
              </a:rPr>
              <a:t>ten</a:t>
            </a:r>
            <a:r>
              <a:rPr lang="en-US" altLang="x-none" sz="6600" b="1" dirty="0">
                <a:latin typeface="Times New Roman" pitchFamily="2" charset="0"/>
                <a:ea typeface="宋体" charset="-122"/>
              </a:rPr>
              <a:t> </a:t>
            </a:r>
            <a:r>
              <a:rPr lang="zh-CN" altLang="en-US" sz="6600" b="1" dirty="0">
                <a:latin typeface="Times New Roman" pitchFamily="2" charset="0"/>
                <a:ea typeface="宋体" charset="-122"/>
              </a:rPr>
              <a:t>ten</a:t>
            </a:r>
            <a:r>
              <a:rPr lang="en-US" altLang="x-none" sz="6600" b="1" dirty="0">
                <a:latin typeface="Times New Roman" pitchFamily="2" charset="0"/>
                <a:ea typeface="宋体" charset="-12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6385" descr="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88" y="3435350"/>
            <a:ext cx="3471862" cy="28940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87" name="文本框 16386"/>
          <p:cNvSpPr txBox="1"/>
          <p:nvPr/>
        </p:nvSpPr>
        <p:spPr>
          <a:xfrm>
            <a:off x="5664200" y="981075"/>
            <a:ext cx="3986213" cy="23583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defTabSz="762000">
              <a:lnSpc>
                <a:spcPct val="120000"/>
              </a:lnSpc>
            </a:pP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What time is it? </a:t>
            </a:r>
          </a:p>
          <a:p>
            <a:pPr lvl="0" defTabSz="762000">
              <a:lnSpc>
                <a:spcPct val="120000"/>
              </a:lnSpc>
            </a:pPr>
            <a:r>
              <a:rPr lang="en-US" altLang="zh-CN" sz="4400" b="1">
                <a:latin typeface="Times New Roman" pitchFamily="2" charset="0"/>
                <a:ea typeface="宋体" charset="-122"/>
              </a:rPr>
              <a:t>It’s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400" b="1">
                <a:solidFill>
                  <a:srgbClr val="660066"/>
                </a:solidFill>
                <a:latin typeface="Times New Roman" pitchFamily="2" charset="0"/>
                <a:ea typeface="宋体" charset="-122"/>
              </a:rPr>
              <a:t>ten five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. </a:t>
            </a:r>
          </a:p>
          <a:p>
            <a:pPr lvl="0" defTabSz="762000">
              <a:lnSpc>
                <a:spcPct val="120000"/>
              </a:lnSpc>
            </a:pPr>
            <a:endParaRPr lang="en-US" altLang="zh-CN" sz="3600" b="1">
              <a:latin typeface="Times New Roman" pitchFamily="2" charset="0"/>
              <a:ea typeface="宋体" charset="-122"/>
            </a:endParaRPr>
          </a:p>
        </p:txBody>
      </p:sp>
      <p:pic>
        <p:nvPicPr>
          <p:cNvPr id="18435" name="图片 16387" descr="i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620713"/>
            <a:ext cx="3182938" cy="2678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89" name="文本框 16388"/>
          <p:cNvSpPr txBox="1"/>
          <p:nvPr/>
        </p:nvSpPr>
        <p:spPr>
          <a:xfrm>
            <a:off x="5880100" y="3790950"/>
            <a:ext cx="4176713" cy="23583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defTabSz="762000">
              <a:lnSpc>
                <a:spcPct val="120000"/>
              </a:lnSpc>
            </a:pP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What time is it?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 </a:t>
            </a:r>
          </a:p>
          <a:p>
            <a:pPr lvl="0" defTabSz="762000">
              <a:lnSpc>
                <a:spcPct val="120000"/>
              </a:lnSpc>
            </a:pPr>
            <a:r>
              <a:rPr lang="en-US" altLang="zh-CN" sz="4400" b="1">
                <a:latin typeface="Times New Roman" pitchFamily="2" charset="0"/>
                <a:ea typeface="宋体" charset="-122"/>
              </a:rPr>
              <a:t>It’s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400" b="1">
                <a:solidFill>
                  <a:srgbClr val="660066"/>
                </a:solidFill>
                <a:latin typeface="Times New Roman" pitchFamily="2" charset="0"/>
                <a:ea typeface="宋体" charset="-122"/>
              </a:rPr>
              <a:t>ten ten</a:t>
            </a:r>
            <a:r>
              <a:rPr lang="en-US" altLang="zh-CN" sz="4400" b="1">
                <a:solidFill>
                  <a:srgbClr val="3333FF"/>
                </a:solidFill>
                <a:latin typeface="Times New Roman" pitchFamily="2" charset="0"/>
                <a:ea typeface="宋体" charset="-122"/>
              </a:rPr>
              <a:t> </a:t>
            </a:r>
            <a:r>
              <a:rPr lang="en-US" altLang="zh-CN" sz="4400" b="1">
                <a:latin typeface="Times New Roman" pitchFamily="2" charset="0"/>
                <a:ea typeface="宋体" charset="-122"/>
              </a:rPr>
              <a:t>. </a:t>
            </a:r>
          </a:p>
          <a:p>
            <a:pPr lvl="0" defTabSz="762000">
              <a:lnSpc>
                <a:spcPct val="120000"/>
              </a:lnSpc>
            </a:pPr>
            <a:endParaRPr lang="en-US" altLang="zh-CN" sz="3600" b="1">
              <a:solidFill>
                <a:srgbClr val="3333FF"/>
              </a:solidFill>
              <a:latin typeface="Times New Roman" pitchFamily="2" charset="0"/>
              <a:ea typeface="宋体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4"/>
</p:tagLst>
</file>

<file path=ppt/theme/theme1.xml><?xml version="1.0" encoding="utf-8"?>
<a:theme xmlns:a="http://schemas.openxmlformats.org/drawingml/2006/main" name="1_Office 主题">
  <a:themeElements>
    <a:clrScheme name="自定义 27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92D050"/>
      </a:accent1>
      <a:accent2>
        <a:srgbClr val="3C6C83"/>
      </a:accent2>
      <a:accent3>
        <a:srgbClr val="2B7ED9"/>
      </a:accent3>
      <a:accent4>
        <a:srgbClr val="FFC000"/>
      </a:accent4>
      <a:accent5>
        <a:srgbClr val="ED7D31"/>
      </a:accent5>
      <a:accent6>
        <a:srgbClr val="7856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783</Words>
  <Application>Microsoft Office PowerPoint</Application>
  <PresentationFormat>宽屏</PresentationFormat>
  <Paragraphs>198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MS UI Gothic</vt:lpstr>
      <vt:lpstr>黑体</vt:lpstr>
      <vt:lpstr>华文新魏</vt:lpstr>
      <vt:lpstr>宋体</vt:lpstr>
      <vt:lpstr>Arial</vt:lpstr>
      <vt:lpstr>Arial Black</vt:lpstr>
      <vt:lpstr>Calibri</vt:lpstr>
      <vt:lpstr>Comic Sans MS</vt:lpstr>
      <vt:lpstr>Times New Roman</vt:lpstr>
      <vt:lpstr>Wingdings</vt:lpstr>
      <vt:lpstr>1_Office 主题</vt:lpstr>
      <vt:lpstr>Unit 2  What time do you go to school?</vt:lpstr>
      <vt:lpstr>PowerPoint 演示文稿</vt:lpstr>
      <vt:lpstr>Do you know how to ask the time?</vt:lpstr>
      <vt:lpstr>PowerPoint 演示文稿</vt:lpstr>
      <vt:lpstr>PowerPoint 演示文稿</vt:lpstr>
      <vt:lpstr>PowerPoint 演示文稿</vt:lpstr>
      <vt:lpstr>What time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2a Listen to the conversation and complete the sentences.</vt:lpstr>
      <vt:lpstr>2b Listen again. Complete the shower schedule for Jim’s family.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What time do you go to school?</dc:title>
  <dc:creator/>
  <cp:lastModifiedBy>pin quan</cp:lastModifiedBy>
  <cp:revision>6</cp:revision>
  <dcterms:created xsi:type="dcterms:W3CDTF">2015-05-05T08:02:00Z</dcterms:created>
  <dcterms:modified xsi:type="dcterms:W3CDTF">2016-08-04T01:44:32Z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